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9" r:id="rId2"/>
  </p:sldIdLst>
  <p:sldSz cx="6858000" cy="9906000" type="A4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3300"/>
    <a:srgbClr val="F9BFC3"/>
    <a:srgbClr val="E5FBEB"/>
    <a:srgbClr val="EAEAEA"/>
    <a:srgbClr val="FFCCFF"/>
    <a:srgbClr val="292929"/>
    <a:srgbClr val="4D4D4D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4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24" tIns="48162" rIns="96324" bIns="4816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8211" y="0"/>
            <a:ext cx="2974552" cy="501560"/>
          </a:xfrm>
          <a:prstGeom prst="rect">
            <a:avLst/>
          </a:prstGeom>
        </p:spPr>
        <p:txBody>
          <a:bodyPr vert="horz" lIns="96324" tIns="48162" rIns="96324" bIns="48162" rtlCol="0"/>
          <a:lstStyle>
            <a:lvl1pPr algn="r">
              <a:defRPr sz="1300"/>
            </a:lvl1pPr>
          </a:lstStyle>
          <a:p>
            <a:fld id="{4C276E81-1B82-4B1B-9C13-5A5C257B0CCD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65363" y="1249363"/>
            <a:ext cx="233362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24" tIns="48162" rIns="96324" bIns="4816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435" y="4810811"/>
            <a:ext cx="5491480" cy="3936117"/>
          </a:xfrm>
          <a:prstGeom prst="rect">
            <a:avLst/>
          </a:prstGeom>
        </p:spPr>
        <p:txBody>
          <a:bodyPr vert="horz" lIns="96324" tIns="48162" rIns="96324" bIns="48162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931"/>
            <a:ext cx="2974552" cy="501559"/>
          </a:xfrm>
          <a:prstGeom prst="rect">
            <a:avLst/>
          </a:prstGeom>
        </p:spPr>
        <p:txBody>
          <a:bodyPr vert="horz" lIns="96324" tIns="48162" rIns="96324" bIns="4816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8211" y="9494931"/>
            <a:ext cx="2974552" cy="501559"/>
          </a:xfrm>
          <a:prstGeom prst="rect">
            <a:avLst/>
          </a:prstGeom>
        </p:spPr>
        <p:txBody>
          <a:bodyPr vert="horz" lIns="96324" tIns="48162" rIns="96324" bIns="48162" rtlCol="0" anchor="b"/>
          <a:lstStyle>
            <a:lvl1pPr algn="r">
              <a:defRPr sz="1300"/>
            </a:lvl1pPr>
          </a:lstStyle>
          <a:p>
            <a:fld id="{33115F78-7CAB-4267-810A-6E3B1DF51F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9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F687-4AF3-499E-A3E1-E0064F3AC688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DE2F-2C27-4F1E-A38C-7AF9548742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773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F687-4AF3-499E-A3E1-E0064F3AC688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DE2F-2C27-4F1E-A38C-7AF9548742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07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F687-4AF3-499E-A3E1-E0064F3AC688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DE2F-2C27-4F1E-A38C-7AF9548742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60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F687-4AF3-499E-A3E1-E0064F3AC688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DE2F-2C27-4F1E-A38C-7AF9548742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065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F687-4AF3-499E-A3E1-E0064F3AC688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DE2F-2C27-4F1E-A38C-7AF9548742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86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F687-4AF3-499E-A3E1-E0064F3AC688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DE2F-2C27-4F1E-A38C-7AF9548742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807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F687-4AF3-499E-A3E1-E0064F3AC688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DE2F-2C27-4F1E-A38C-7AF9548742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91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F687-4AF3-499E-A3E1-E0064F3AC688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DE2F-2C27-4F1E-A38C-7AF9548742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55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F687-4AF3-499E-A3E1-E0064F3AC688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DE2F-2C27-4F1E-A38C-7AF9548742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66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F687-4AF3-499E-A3E1-E0064F3AC688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DE2F-2C27-4F1E-A38C-7AF9548742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48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F687-4AF3-499E-A3E1-E0064F3AC688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DE2F-2C27-4F1E-A38C-7AF9548742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128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7F687-4AF3-499E-A3E1-E0064F3AC688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DE2F-2C27-4F1E-A38C-7AF9548742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appycenter@empa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CABF2AAE-E93F-44FD-B84E-A0A469B8E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094"/>
            <a:ext cx="6858000" cy="28584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23F9DF1-34F1-4B9D-86F3-CCD4DE2A96B3}"/>
              </a:ext>
            </a:extLst>
          </p:cNvPr>
          <p:cNvSpPr txBox="1"/>
          <p:nvPr/>
        </p:nvSpPr>
        <p:spPr>
          <a:xfrm>
            <a:off x="114300" y="0"/>
            <a:ext cx="6629400" cy="132802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2020</a:t>
            </a:r>
            <a:r>
              <a:rPr lang="ko-KR" altLang="en-US" sz="3600" b="1" dirty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</a:t>
            </a:r>
            <a:r>
              <a:rPr lang="ko-KR" altLang="en-US" sz="3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36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3600" b="1" dirty="0" smtClean="0">
                <a:solidFill>
                  <a:srgbClr val="00B0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모두한마음</a:t>
            </a:r>
            <a:r>
              <a:rPr lang="ko-KR" altLang="en-US" sz="3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가족봉사단</a:t>
            </a:r>
            <a:r>
              <a:rPr lang="ko-KR" altLang="en-US" sz="3600" b="1" dirty="0" smtClean="0">
                <a:solidFill>
                  <a:srgbClr val="00B0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600" b="1" dirty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모집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9B7C90-516E-497B-9140-21BFACC82755}"/>
              </a:ext>
            </a:extLst>
          </p:cNvPr>
          <p:cNvSpPr txBox="1"/>
          <p:nvPr/>
        </p:nvSpPr>
        <p:spPr>
          <a:xfrm>
            <a:off x="121920" y="3860329"/>
            <a:ext cx="6632448" cy="117479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rgbClr val="292929"/>
                </a:solidFill>
                <a:latin typeface="365햇살한조각" panose="02020603020101020101" pitchFamily="18" charset="-127"/>
                <a:ea typeface="365햇살한조각" panose="02020603020101020101" pitchFamily="18" charset="-127"/>
              </a:rPr>
              <a:t> </a:t>
            </a:r>
            <a:r>
              <a:rPr lang="ko-KR" altLang="en-US" sz="1400" b="1" dirty="0">
                <a:solidFill>
                  <a:srgbClr val="292929"/>
                </a:solidFill>
                <a:latin typeface="Bodoni Poster" panose="02070A0408090502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오산시건강가정</a:t>
            </a:r>
            <a:r>
              <a:rPr lang="en-US" altLang="ko-KR" sz="1400" b="1" dirty="0">
                <a:solidFill>
                  <a:srgbClr val="292929"/>
                </a:solidFill>
                <a:latin typeface="Bodoni Poster" panose="02070A0408090502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 · </a:t>
            </a:r>
            <a:r>
              <a:rPr lang="ko-KR" altLang="en-US" sz="1400" b="1" dirty="0">
                <a:solidFill>
                  <a:srgbClr val="292929"/>
                </a:solidFill>
                <a:latin typeface="Bodoni Poster" panose="02070A0408090502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다문화가족지원센터는 가족단위의 자발적인 봉사활동을 통해                  </a:t>
            </a:r>
            <a:endParaRPr lang="en-US" altLang="ko-KR" sz="1400" b="1" dirty="0">
              <a:solidFill>
                <a:srgbClr val="292929"/>
              </a:solidFill>
              <a:latin typeface="Bodoni Poster" panose="02070A04080905020204" pitchFamily="18" charset="0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rgbClr val="292929"/>
                </a:solidFill>
                <a:latin typeface="Bodoni Poster" panose="02070A0408090502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 나눔을 실천하고 </a:t>
            </a:r>
            <a:r>
              <a:rPr lang="ko-KR" altLang="en-US" sz="1400" b="1" dirty="0" err="1">
                <a:solidFill>
                  <a:srgbClr val="292929"/>
                </a:solidFill>
                <a:latin typeface="Bodoni Poster" panose="02070A0408090502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의미있는</a:t>
            </a:r>
            <a:r>
              <a:rPr lang="ko-KR" altLang="en-US" sz="1400" b="1" dirty="0">
                <a:solidFill>
                  <a:srgbClr val="292929"/>
                </a:solidFill>
                <a:latin typeface="Bodoni Poster" panose="02070A0408090502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 가족여가문화를 만들고자  </a:t>
            </a:r>
            <a:r>
              <a:rPr lang="en-US" altLang="ko-KR" sz="1400" b="1" dirty="0" smtClean="0">
                <a:solidFill>
                  <a:srgbClr val="292929"/>
                </a:solidFill>
                <a:latin typeface="Bodoni Poster" panose="02070A0408090502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2020</a:t>
            </a:r>
            <a:r>
              <a:rPr lang="ko-KR" altLang="en-US" sz="1400" b="1" dirty="0" smtClean="0">
                <a:solidFill>
                  <a:srgbClr val="292929"/>
                </a:solidFill>
                <a:latin typeface="Bodoni Poster" panose="02070A0408090502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년 </a:t>
            </a:r>
            <a:r>
              <a:rPr lang="ko-KR" altLang="en-US" sz="1400" b="1" dirty="0">
                <a:solidFill>
                  <a:srgbClr val="292929"/>
                </a:solidFill>
                <a:latin typeface="Bodoni Poster" panose="02070A0408090502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함께 자원봉사 할</a:t>
            </a:r>
            <a:endParaRPr lang="en-US" altLang="ko-KR" sz="1400" b="1" dirty="0">
              <a:solidFill>
                <a:srgbClr val="292929"/>
              </a:solidFill>
              <a:latin typeface="Bodoni Poster" panose="02070A04080905020204" pitchFamily="18" charset="0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rgbClr val="292929"/>
                </a:solidFill>
                <a:latin typeface="Bodoni Poster" panose="02070A0408090502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400" b="1" dirty="0" smtClean="0">
                <a:solidFill>
                  <a:srgbClr val="292929"/>
                </a:solidFill>
                <a:latin typeface="Bodoni Poster" panose="02070A0408090502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가족을 </a:t>
            </a:r>
            <a:r>
              <a:rPr lang="ko-KR" altLang="en-US" sz="1400" b="1" dirty="0">
                <a:solidFill>
                  <a:srgbClr val="292929"/>
                </a:solidFill>
                <a:latin typeface="Bodoni Poster" panose="02070A0408090502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모집합니다</a:t>
            </a:r>
            <a:r>
              <a:rPr lang="en-US" altLang="ko-KR" sz="1400" b="1" dirty="0">
                <a:solidFill>
                  <a:srgbClr val="292929"/>
                </a:solidFill>
                <a:latin typeface="Bodoni Poster" panose="02070A0408090502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.  </a:t>
            </a:r>
            <a:r>
              <a:rPr lang="ko-KR" altLang="en-US" sz="1400" b="1" dirty="0" smtClean="0">
                <a:solidFill>
                  <a:srgbClr val="292929"/>
                </a:solidFill>
                <a:latin typeface="Bodoni Poster" panose="02070A0408090502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많은 </a:t>
            </a:r>
            <a:r>
              <a:rPr lang="ko-KR" altLang="en-US" sz="1400" b="1" dirty="0">
                <a:solidFill>
                  <a:srgbClr val="292929"/>
                </a:solidFill>
                <a:latin typeface="Bodoni Poster" panose="02070A0408090502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참여와 관심 부탁드립니다</a:t>
            </a:r>
            <a:r>
              <a:rPr lang="en-US" altLang="ko-KR" sz="1400" b="1" dirty="0">
                <a:solidFill>
                  <a:srgbClr val="292929"/>
                </a:solidFill>
                <a:latin typeface="Bodoni Poster" panose="02070A0408090502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400" b="1" dirty="0">
              <a:solidFill>
                <a:srgbClr val="292929"/>
              </a:solidFill>
              <a:latin typeface="Bodoni Poster" panose="02070A04080905020204" pitchFamily="18" charset="0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="" xmlns:a16="http://schemas.microsoft.com/office/drawing/2014/main" id="{919722C6-B8E2-491C-AE70-9FC80C003D53}"/>
              </a:ext>
            </a:extLst>
          </p:cNvPr>
          <p:cNvSpPr/>
          <p:nvPr/>
        </p:nvSpPr>
        <p:spPr>
          <a:xfrm>
            <a:off x="120316" y="5125454"/>
            <a:ext cx="6634052" cy="4725682"/>
          </a:xfrm>
          <a:prstGeom prst="roundRect">
            <a:avLst>
              <a:gd name="adj" fmla="val 5654"/>
            </a:avLst>
          </a:prstGeom>
          <a:solidFill>
            <a:schemeClr val="accent6">
              <a:lumMod val="40000"/>
              <a:lumOff val="60000"/>
              <a:alpha val="73333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463" dirty="0"/>
              <a:t>한 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="" xmlns:a16="http://schemas.microsoft.com/office/drawing/2014/main" id="{F6DCC404-7C3B-450C-9405-9350B01B0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760926"/>
              </p:ext>
            </p:extLst>
          </p:nvPr>
        </p:nvGraphicFramePr>
        <p:xfrm>
          <a:off x="219164" y="5261035"/>
          <a:ext cx="6434909" cy="4152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3752">
                  <a:extLst>
                    <a:ext uri="{9D8B030D-6E8A-4147-A177-3AD203B41FA5}">
                      <a16:colId xmlns="" xmlns:a16="http://schemas.microsoft.com/office/drawing/2014/main" val="3559157505"/>
                    </a:ext>
                  </a:extLst>
                </a:gridCol>
                <a:gridCol w="5501157">
                  <a:extLst>
                    <a:ext uri="{9D8B030D-6E8A-4147-A177-3AD203B41FA5}">
                      <a16:colId xmlns="" xmlns:a16="http://schemas.microsoft.com/office/drawing/2014/main" val="2512139554"/>
                    </a:ext>
                  </a:extLst>
                </a:gridCol>
              </a:tblGrid>
              <a:tr h="35599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모집기간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2020. 05. 01.(</a:t>
                      </a: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 ~ 05.</a:t>
                      </a:r>
                      <a:r>
                        <a:rPr lang="en-US" altLang="ko-KR" sz="1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29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.(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까지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5007715"/>
                  </a:ext>
                </a:extLst>
              </a:tr>
              <a:tr h="34196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모집대상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오산시에 거주하는 </a:t>
                      </a:r>
                      <a:r>
                        <a:rPr lang="ko-KR" altLang="en-US" sz="1200" b="1" dirty="0" smtClean="0">
                          <a:solidFill>
                            <a:srgbClr val="292929"/>
                          </a:solidFill>
                          <a:latin typeface="+mn-ea"/>
                          <a:ea typeface="+mn-ea"/>
                          <a:cs typeface="함초롬바탕" panose="02030604000101010101" pitchFamily="18" charset="-127"/>
                        </a:rPr>
                        <a:t>다문화가족∙</a:t>
                      </a:r>
                      <a:r>
                        <a:rPr lang="ko-KR" altLang="en-US" sz="1200" b="1" dirty="0" err="1" smtClean="0">
                          <a:solidFill>
                            <a:srgbClr val="292929"/>
                          </a:solidFill>
                          <a:latin typeface="+mn-ea"/>
                          <a:ea typeface="+mn-ea"/>
                          <a:cs typeface="함초롬바탕" panose="02030604000101010101" pitchFamily="18" charset="-127"/>
                        </a:rPr>
                        <a:t>비다문화가족</a:t>
                      </a:r>
                      <a:r>
                        <a:rPr lang="en-US" altLang="ko-KR" sz="1200" b="1" baseline="0" dirty="0" smtClean="0">
                          <a:solidFill>
                            <a:srgbClr val="292929"/>
                          </a:solidFill>
                          <a:latin typeface="+mn-ea"/>
                          <a:ea typeface="+mn-ea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인 이상의  </a:t>
                      </a: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가족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793483"/>
                  </a:ext>
                </a:extLst>
              </a:tr>
              <a:tr h="34196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활동기간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~</a:t>
                      </a: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9030005"/>
                  </a:ext>
                </a:extLst>
              </a:tr>
              <a:tr h="9593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활동내용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￭ </a:t>
                      </a: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자원봉사자 기초소양교육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￭ </a:t>
                      </a:r>
                      <a:r>
                        <a:rPr lang="ko-KR" altLang="en-US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관</a:t>
                      </a: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내 취약계층 시설방문 봉사활동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￭ 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센터 및 지역축제 행사 지원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0426051"/>
                  </a:ext>
                </a:extLst>
              </a:tr>
              <a:tr h="6580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활동혜택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￭ </a:t>
                      </a:r>
                      <a:r>
                        <a:rPr lang="ko-KR" altLang="en-US" sz="1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자원봉사포털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1365 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봉사활동 실적 등록 </a:t>
                      </a: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※ 1365 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홈페이지 개별 회원가입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￭ 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우수 자원봉사자 시상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9229423"/>
                  </a:ext>
                </a:extLst>
              </a:tr>
              <a:tr h="149483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접수방법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￭</a:t>
                      </a: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방문접수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￭ 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신청서</a:t>
                      </a: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홈페이지 확인</a:t>
                      </a: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작성 </a:t>
                      </a:r>
                      <a:r>
                        <a:rPr lang="ko-KR" alt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이메일 제출 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  - 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홈페이지 </a:t>
                      </a: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오산시건강가정</a:t>
                      </a:r>
                      <a:r>
                        <a:rPr lang="en-US" altLang="ko-KR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다문화가족지원센터 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검색</a:t>
                      </a: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 </a:t>
                      </a: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  - 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이메일 </a:t>
                      </a: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hlinkClick r:id="rId4"/>
                        </a:rPr>
                        <a:t>happycenter@empas.com</a:t>
                      </a: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en-US" altLang="ko-KR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￭</a:t>
                      </a:r>
                      <a:r>
                        <a:rPr lang="en-US" altLang="ko-KR" sz="12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문의 </a:t>
                      </a:r>
                      <a:r>
                        <a:rPr lang="en-US" altLang="ko-KR" sz="12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가족지원</a:t>
                      </a:r>
                      <a:r>
                        <a:rPr lang="en-US" altLang="ko-KR" sz="12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2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팀 </a:t>
                      </a:r>
                      <a:r>
                        <a:rPr lang="en-US" altLang="ko-KR" sz="12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☎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031-377-9766)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772106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1EEBC7F-344A-4F2A-B681-C7C4BB72190C}"/>
              </a:ext>
            </a:extLst>
          </p:cNvPr>
          <p:cNvSpPr txBox="1"/>
          <p:nvPr/>
        </p:nvSpPr>
        <p:spPr>
          <a:xfrm>
            <a:off x="270509" y="9424280"/>
            <a:ext cx="6332221" cy="340519"/>
          </a:xfrm>
          <a:prstGeom prst="roundRect">
            <a:avLst/>
          </a:prstGeom>
          <a:solidFill>
            <a:srgbClr val="EAEAEA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ko-KR" altLang="en-US" sz="14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오산시건강가정</a:t>
            </a:r>
            <a:r>
              <a:rPr lang="en-US" altLang="ko-KR" sz="14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·</a:t>
            </a:r>
            <a:r>
              <a:rPr lang="ko-KR" altLang="en-US" sz="14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다문화가족지원센터  </a:t>
            </a: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(18135) </a:t>
            </a:r>
            <a:r>
              <a:rPr lang="ko-KR" altLang="en-US" sz="10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오산시 성호대로 </a:t>
            </a: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83 (</a:t>
            </a:r>
            <a:r>
              <a:rPr lang="ko-KR" altLang="en-US" sz="1000" dirty="0" err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오산우체국</a:t>
            </a:r>
            <a:r>
              <a:rPr lang="ko-KR" altLang="en-US" sz="10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0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옆</a:t>
            </a:r>
            <a:r>
              <a:rPr lang="en-US" altLang="ko-KR" sz="10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)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186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1947</TotalTime>
  <Words>162</Words>
  <Application>Microsoft Office PowerPoint</Application>
  <PresentationFormat>A4 용지(210x297mm)</PresentationFormat>
  <Paragraphs>26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0" baseType="lpstr">
      <vt:lpstr>365햇살한조각</vt:lpstr>
      <vt:lpstr>Bodoni Poster</vt:lpstr>
      <vt:lpstr>HY헤드라인M</vt:lpstr>
      <vt:lpstr>맑은 고딕</vt:lpstr>
      <vt:lpstr>함초롬바탕</vt:lpstr>
      <vt:lpstr>Arial</vt:lpstr>
      <vt:lpstr>Calibri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장혜연</dc:creator>
  <cp:lastModifiedBy>USER</cp:lastModifiedBy>
  <cp:revision>85</cp:revision>
  <cp:lastPrinted>2020-04-23T07:30:00Z</cp:lastPrinted>
  <dcterms:created xsi:type="dcterms:W3CDTF">2018-02-22T06:21:22Z</dcterms:created>
  <dcterms:modified xsi:type="dcterms:W3CDTF">2020-04-23T08:29:54Z</dcterms:modified>
</cp:coreProperties>
</file>