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77" r:id="rId2"/>
    <p:sldId id="257" r:id="rId3"/>
    <p:sldId id="258" r:id="rId4"/>
    <p:sldId id="259" r:id="rId5"/>
    <p:sldId id="272" r:id="rId6"/>
    <p:sldId id="261" r:id="rId7"/>
    <p:sldId id="269" r:id="rId8"/>
    <p:sldId id="270" r:id="rId9"/>
    <p:sldId id="273" r:id="rId10"/>
    <p:sldId id="271" r:id="rId11"/>
    <p:sldId id="278" r:id="rId12"/>
    <p:sldId id="266" r:id="rId13"/>
    <p:sldId id="279" r:id="rId14"/>
  </p:sldIdLst>
  <p:sldSz cx="9899650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118">
          <p15:clr>
            <a:srgbClr val="A4A3A4"/>
          </p15:clr>
        </p15:guide>
        <p15:guide id="3" pos="2856">
          <p15:clr>
            <a:srgbClr val="A4A3A4"/>
          </p15:clr>
        </p15:guide>
        <p15:guide id="4" pos="33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305"/>
    <a:srgbClr val="114A83"/>
    <a:srgbClr val="FDD000"/>
    <a:srgbClr val="F5D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98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4" y="240"/>
      </p:cViewPr>
      <p:guideLst>
        <p:guide orient="horz" pos="2165"/>
        <p:guide pos="3118"/>
        <p:guide pos="2856"/>
        <p:guide pos="33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CD0F2-CC72-41C8-B974-2FA4D99C6B23}" type="datetimeFigureOut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02D43-BF35-44CC-816F-E61901634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807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D65D-8C0D-4837-8707-F5ED297379AE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74781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6CE2-0C2F-4DF1-8466-A5D5959C8FC7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15284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4438" y="366055"/>
            <a:ext cx="2134612" cy="582663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602" y="366055"/>
            <a:ext cx="6280090" cy="58266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C375A-8DF7-4709-8AB2-4BA44B1C7A87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40466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29A5-E0DF-4499-BE27-35334FE8B00E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30282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/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3BE-D567-4601-B6B1-0BB2D5FA8329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47667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601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698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DB04-C7FA-43DD-95AE-016278E94D1E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85722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92" y="2511454"/>
            <a:ext cx="4188015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698" y="1685444"/>
            <a:ext cx="4208641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1698" y="2511454"/>
            <a:ext cx="4208641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8CA9-6030-47BA-9A9C-6A35A99AC1D5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07866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44D5-5E9F-43AF-9DB5-96434B92A292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17151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A3B4-F8DC-42CF-AED8-3ED3D3B8E77B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30004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641" y="989941"/>
            <a:ext cx="5011698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DAC-D6BF-49CB-A0D8-939D4BDFE7BE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47649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08641" y="989941"/>
            <a:ext cx="5011698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81F-A397-474F-B473-16FB4880BE22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46394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0CF8-7B50-4FEB-84E7-E8F8876DBBD6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3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/>
  </p:transition>
  <p:hf hdr="0" ftr="0" dt="0"/>
  <p:txStyles>
    <p:titleStyle>
      <a:lvl1pPr algn="l" defTabSz="916686" rtl="0" eaLnBrk="1" latinLnBrk="1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1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7.jpe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microsoft.com/office/2007/relationships/hdphoto" Target="../media/hdphoto2.wdp"/><Relationship Id="rId9" Type="http://schemas.openxmlformats.org/officeDocument/2006/relationships/image" Target="../media/image5.png"/><Relationship Id="rId10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29.jp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8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microsoft.com/office/2007/relationships/hdphoto" Target="../media/hdphoto2.wdp"/><Relationship Id="rId13" Type="http://schemas.openxmlformats.org/officeDocument/2006/relationships/image" Target="../media/image14.png"/><Relationship Id="rId14" Type="http://schemas.openxmlformats.org/officeDocument/2006/relationships/image" Target="../media/image8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microsoft.com/office/2007/relationships/hdphoto" Target="../media/hdphoto3.wdp"/><Relationship Id="rId7" Type="http://schemas.openxmlformats.org/officeDocument/2006/relationships/image" Target="../media/image6.png"/><Relationship Id="rId8" Type="http://schemas.microsoft.com/office/2007/relationships/hdphoto" Target="../media/hdphoto4.wdp"/><Relationship Id="rId9" Type="http://schemas.openxmlformats.org/officeDocument/2006/relationships/image" Target="../media/image2.png"/><Relationship Id="rId10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microsoft.com/office/2007/relationships/hdphoto" Target="../media/hdphoto3.wdp"/><Relationship Id="rId13" Type="http://schemas.openxmlformats.org/officeDocument/2006/relationships/image" Target="../media/image6.png"/><Relationship Id="rId14" Type="http://schemas.microsoft.com/office/2007/relationships/hdphoto" Target="../media/hdphoto4.wdp"/><Relationship Id="rId15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g"/><Relationship Id="rId7" Type="http://schemas.openxmlformats.org/officeDocument/2006/relationships/image" Target="../media/image2.png"/><Relationship Id="rId8" Type="http://schemas.microsoft.com/office/2007/relationships/hdphoto" Target="../media/hdphoto1.wdp"/><Relationship Id="rId9" Type="http://schemas.openxmlformats.org/officeDocument/2006/relationships/image" Target="../media/image3.png"/><Relationship Id="rId10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Relationship Id="rId4" Type="http://schemas.microsoft.com/office/2007/relationships/hdphoto" Target="../media/hdphoto5.wdp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microsoft.com/office/2007/relationships/hdphoto" Target="../media/hdphoto2.wdp"/><Relationship Id="rId9" Type="http://schemas.openxmlformats.org/officeDocument/2006/relationships/image" Target="../media/image5.png"/><Relationship Id="rId10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microsoft.com/office/2007/relationships/hdphoto" Target="../media/hdphoto3.wdp"/><Relationship Id="rId13" Type="http://schemas.openxmlformats.org/officeDocument/2006/relationships/image" Target="../media/image6.png"/><Relationship Id="rId14" Type="http://schemas.microsoft.com/office/2007/relationships/hdphoto" Target="../media/hdphoto4.wdp"/><Relationship Id="rId15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3.jpe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6" Type="http://schemas.microsoft.com/office/2007/relationships/hdphoto" Target="../media/hdphoto6.wdp"/><Relationship Id="rId7" Type="http://schemas.openxmlformats.org/officeDocument/2006/relationships/image" Target="../media/image2.png"/><Relationship Id="rId8" Type="http://schemas.microsoft.com/office/2007/relationships/hdphoto" Target="../media/hdphoto1.wdp"/><Relationship Id="rId9" Type="http://schemas.openxmlformats.org/officeDocument/2006/relationships/image" Target="../media/image3.png"/><Relationship Id="rId10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178D60C0-5F01-4230-B679-992ABA45C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12" name="직사각형 10">
            <a:extLst>
              <a:ext uri="{FF2B5EF4-FFF2-40B4-BE49-F238E27FC236}">
                <a16:creationId xmlns="" xmlns:a16="http://schemas.microsoft.com/office/drawing/2014/main" id="{3414DB75-3BF0-454C-A748-F526D3A081FC}"/>
              </a:ext>
            </a:extLst>
          </p:cNvPr>
          <p:cNvSpPr/>
          <p:nvPr/>
        </p:nvSpPr>
        <p:spPr>
          <a:xfrm>
            <a:off x="289775" y="1743138"/>
            <a:ext cx="1407491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3" hangingPunct="0"/>
            <a:endParaRPr lang="ko-KR" altLang="en-US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직사각형 5">
            <a:extLst>
              <a:ext uri="{FF2B5EF4-FFF2-40B4-BE49-F238E27FC236}">
                <a16:creationId xmlns="" xmlns:a16="http://schemas.microsoft.com/office/drawing/2014/main" id="{977E45C6-1BED-480E-BFDA-7DAFE510B800}"/>
              </a:ext>
            </a:extLst>
          </p:cNvPr>
          <p:cNvSpPr/>
          <p:nvPr/>
        </p:nvSpPr>
        <p:spPr>
          <a:xfrm>
            <a:off x="-87407" y="1684270"/>
            <a:ext cx="2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en-US" altLang="ko-KR" sz="24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spc="-3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2" name="직사각형 1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 useBgFill="1">
        <p:nvSpPr>
          <p:cNvPr id="3" name="직사각형 2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102446" y="5919157"/>
            <a:ext cx="1290781" cy="835388"/>
            <a:chOff x="1832632" y="5910484"/>
            <a:chExt cx="1290781" cy="83538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7" y="3925378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5" y="2172128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그림 17">
            <a:extLst>
              <a:ext uri="{FF2B5EF4-FFF2-40B4-BE49-F238E27FC236}">
                <a16:creationId xmlns="" xmlns:a16="http://schemas.microsoft.com/office/drawing/2014/main" id="{85985EB7-3332-47DC-BF46-645956A78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035" y="5537622"/>
            <a:ext cx="842405" cy="1222393"/>
          </a:xfrm>
          <a:prstGeom prst="rect">
            <a:avLst/>
          </a:prstGeom>
        </p:spPr>
      </p:pic>
      <p:pic>
        <p:nvPicPr>
          <p:cNvPr id="25" name="그림 18">
            <a:extLst>
              <a:ext uri="{FF2B5EF4-FFF2-40B4-BE49-F238E27FC236}">
                <a16:creationId xmlns="" xmlns:a16="http://schemas.microsoft.com/office/drawing/2014/main" id="{CF441588-5C10-4838-915D-B3807E853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139" y="5937031"/>
            <a:ext cx="580865" cy="817514"/>
          </a:xfrm>
          <a:prstGeom prst="rect">
            <a:avLst/>
          </a:prstGeom>
        </p:spPr>
      </p:pic>
      <p:sp>
        <p:nvSpPr>
          <p:cNvPr id="18" name="직사각형 4">
            <a:extLst>
              <a:ext uri="{FF2B5EF4-FFF2-40B4-BE49-F238E27FC236}">
                <a16:creationId xmlns="" xmlns:a16="http://schemas.microsoft.com/office/drawing/2014/main" id="{C00E1131-5D37-4464-9917-97FD9A7DF60E}"/>
              </a:ext>
            </a:extLst>
          </p:cNvPr>
          <p:cNvSpPr/>
          <p:nvPr/>
        </p:nvSpPr>
        <p:spPr>
          <a:xfrm>
            <a:off x="-347289" y="2328707"/>
            <a:ext cx="62597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ko-KR" altLang="en-US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방문을 닫고 주무시면 </a:t>
            </a:r>
            <a:r>
              <a:rPr lang="en-US" altLang="ko-KR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/>
            </a:r>
            <a:br>
              <a:rPr lang="en-US" altLang="ko-KR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ko-KR" altLang="en-US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한 뼘 더 안전합니다</a:t>
            </a:r>
            <a:r>
              <a:rPr lang="en-US" altLang="ko-KR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7A6A410-9E39-46A0-A265-AB6CE601E4C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r="2081" b="49496"/>
          <a:stretch/>
        </p:blipFill>
        <p:spPr>
          <a:xfrm>
            <a:off x="6005910" y="106463"/>
            <a:ext cx="3715807" cy="44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그림 4">
            <a:extLst>
              <a:ext uri="{FF2B5EF4-FFF2-40B4-BE49-F238E27FC236}">
                <a16:creationId xmlns="" xmlns:a16="http://schemas.microsoft.com/office/drawing/2014/main" id="{20F9608E-2CEB-4F91-9D99-6D2099356BD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</p:spPr>
      </p:pic>
      <p:pic>
        <p:nvPicPr>
          <p:cNvPr id="22" name="그림 5">
            <a:extLst>
              <a:ext uri="{FF2B5EF4-FFF2-40B4-BE49-F238E27FC236}">
                <a16:creationId xmlns="" xmlns:a16="http://schemas.microsoft.com/office/drawing/2014/main" id="{C9EED918-F979-4228-8B26-59C8917ADF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83" y="5784416"/>
            <a:ext cx="2096961" cy="8254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3AD3C-9622-4599-B2A1-C1C45D5A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92709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4AAB7A0-EBB8-4B13-A583-7D5B2BF0E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5" name="화살표: 오른쪽 14">
            <a:extLst>
              <a:ext uri="{FF2B5EF4-FFF2-40B4-BE49-F238E27FC236}">
                <a16:creationId xmlns="" xmlns:a16="http://schemas.microsoft.com/office/drawing/2014/main" id="{2BD9C3D9-C77B-49F7-9D95-C93D2E3B0D67}"/>
              </a:ext>
            </a:extLst>
          </p:cNvPr>
          <p:cNvSpPr/>
          <p:nvPr/>
        </p:nvSpPr>
        <p:spPr>
          <a:xfrm>
            <a:off x="4966152" y="2944340"/>
            <a:ext cx="475841" cy="49339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  <p:pic>
        <p:nvPicPr>
          <p:cNvPr id="6" name="그림 5" descr="실내, 사진, 앉아있는, 거울이(가) 표시된 사진&#10;&#10;자동 생성된 설명">
            <a:extLst>
              <a:ext uri="{FF2B5EF4-FFF2-40B4-BE49-F238E27FC236}">
                <a16:creationId xmlns="" xmlns:a16="http://schemas.microsoft.com/office/drawing/2014/main" id="{7482FBAE-E950-497F-B407-4BB6CB789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9" y="2263679"/>
            <a:ext cx="3150561" cy="192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 descr="앉아있는, 표지판, 모니터, 테이블이(가) 표시된 사진&#10;&#10;자동 생성된 설명">
            <a:extLst>
              <a:ext uri="{FF2B5EF4-FFF2-40B4-BE49-F238E27FC236}">
                <a16:creationId xmlns="" xmlns:a16="http://schemas.microsoft.com/office/drawing/2014/main" id="{600FFB05-3A6D-4DAB-95E7-9CF2A84E7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53" y="2261376"/>
            <a:ext cx="3150561" cy="194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그룹 6">
            <a:extLst>
              <a:ext uri="{FF2B5EF4-FFF2-40B4-BE49-F238E27FC236}">
                <a16:creationId xmlns="" xmlns:a16="http://schemas.microsoft.com/office/drawing/2014/main" id="{62BAE1AA-634A-498F-8C62-34E12C350EE7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1" name="그림 18">
              <a:extLst>
                <a:ext uri="{FF2B5EF4-FFF2-40B4-BE49-F238E27FC236}">
                  <a16:creationId xmlns="" xmlns:a16="http://schemas.microsoft.com/office/drawing/2014/main" id="{7AF14EEB-31F8-4A2F-851B-B4199EC71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33" name="그림 19">
              <a:extLst>
                <a:ext uri="{FF2B5EF4-FFF2-40B4-BE49-F238E27FC236}">
                  <a16:creationId xmlns="" xmlns:a16="http://schemas.microsoft.com/office/drawing/2014/main" id="{BC50ED85-93AD-4D9F-AE2C-E3BE1635A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4" name="그림 17">
            <a:extLst>
              <a:ext uri="{FF2B5EF4-FFF2-40B4-BE49-F238E27FC236}">
                <a16:creationId xmlns="" xmlns:a16="http://schemas.microsoft.com/office/drawing/2014/main" id="{839A967B-4B63-477C-A87A-464FB61CA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5" name="그림 18">
            <a:extLst>
              <a:ext uri="{FF2B5EF4-FFF2-40B4-BE49-F238E27FC236}">
                <a16:creationId xmlns="" xmlns:a16="http://schemas.microsoft.com/office/drawing/2014/main" id="{99D3602B-74C2-4B09-8075-9D3D568CCBB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79560F4-3C17-45F2-BA51-F66838134DEF}"/>
              </a:ext>
            </a:extLst>
          </p:cNvPr>
          <p:cNvGrpSpPr/>
          <p:nvPr/>
        </p:nvGrpSpPr>
        <p:grpSpPr>
          <a:xfrm>
            <a:off x="571952" y="4265046"/>
            <a:ext cx="4117969" cy="646331"/>
            <a:chOff x="564508" y="4209047"/>
            <a:chExt cx="4117969" cy="646331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4074E8D-7196-41E3-8E3C-CB7648E60B84}"/>
                </a:ext>
              </a:extLst>
            </p:cNvPr>
            <p:cNvSpPr txBox="1"/>
            <p:nvPr/>
          </p:nvSpPr>
          <p:spPr>
            <a:xfrm>
              <a:off x="2755794" y="4209047"/>
              <a:ext cx="1926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1000</a:t>
              </a:r>
              <a:r>
                <a:rPr lang="ko-KR" altLang="en-US" sz="36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℃</a:t>
              </a:r>
              <a:endParaRPr lang="ko-KR" altLang="en-US" sz="3600" b="1" u="sng" dirty="0">
                <a:solidFill>
                  <a:srgbClr val="114A83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14CA06AD-1DB5-4E27-A823-C8F9C137CFD3}"/>
                </a:ext>
              </a:extLst>
            </p:cNvPr>
            <p:cNvSpPr txBox="1"/>
            <p:nvPr/>
          </p:nvSpPr>
          <p:spPr>
            <a:xfrm>
              <a:off x="564508" y="4475659"/>
              <a:ext cx="3197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방문이 열린 곳</a:t>
              </a:r>
              <a:endParaRPr lang="ko-KR" altLang="en-US" b="1" dirty="0">
                <a:latin typeface="+mj-ea"/>
                <a:ea typeface="+mj-e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7D2FB43-C580-4315-9FED-CFE5B5E583E6}"/>
              </a:ext>
            </a:extLst>
          </p:cNvPr>
          <p:cNvGrpSpPr/>
          <p:nvPr/>
        </p:nvGrpSpPr>
        <p:grpSpPr>
          <a:xfrm>
            <a:off x="4911481" y="4280017"/>
            <a:ext cx="4545520" cy="646331"/>
            <a:chOff x="4609713" y="4270368"/>
            <a:chExt cx="4545520" cy="646331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14CA06AD-1DB5-4E27-A823-C8F9C137CFD3}"/>
                </a:ext>
              </a:extLst>
            </p:cNvPr>
            <p:cNvSpPr txBox="1"/>
            <p:nvPr/>
          </p:nvSpPr>
          <p:spPr>
            <a:xfrm>
              <a:off x="4609713" y="4523613"/>
              <a:ext cx="3414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114A83"/>
                  </a:solidFill>
                  <a:latin typeface="+mj-ea"/>
                  <a:ea typeface="+mj-ea"/>
                </a:rPr>
                <a:t>방문이 닫힌 곳</a:t>
              </a:r>
              <a:endParaRPr lang="ko-KR" altLang="en-US" b="1" dirty="0">
                <a:latin typeface="+mj-ea"/>
                <a:ea typeface="+mj-ea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14074E8D-7196-41E3-8E3C-CB7648E60B84}"/>
                </a:ext>
              </a:extLst>
            </p:cNvPr>
            <p:cNvSpPr txBox="1"/>
            <p:nvPr/>
          </p:nvSpPr>
          <p:spPr>
            <a:xfrm>
              <a:off x="6270900" y="4270368"/>
              <a:ext cx="28843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b="1" u="sng" dirty="0">
                  <a:solidFill>
                    <a:srgbClr val="114A8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100</a:t>
              </a:r>
              <a:r>
                <a:rPr lang="ko-KR" altLang="en-US" sz="3600" b="1" u="sng" dirty="0">
                  <a:solidFill>
                    <a:srgbClr val="114A8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℃</a:t>
              </a:r>
              <a:endParaRPr lang="ko-KR" altLang="en-US" sz="3600" b="1" u="sng" dirty="0">
                <a:solidFill>
                  <a:srgbClr val="114A83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08488" y="5071417"/>
            <a:ext cx="5755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무려 </a:t>
            </a:r>
            <a:r>
              <a:rPr lang="en-US" altLang="ko-KR" sz="4000" b="1" dirty="0">
                <a:solidFill>
                  <a:srgbClr val="FF0000"/>
                </a:solidFill>
                <a:latin typeface="+mj-ea"/>
                <a:ea typeface="+mj-ea"/>
              </a:rPr>
              <a:t>900</a:t>
            </a:r>
            <a:r>
              <a:rPr lang="ko-KR" altLang="en-US" sz="4000" b="1" dirty="0">
                <a:solidFill>
                  <a:srgbClr val="FF0000"/>
                </a:solidFill>
                <a:latin typeface="+mj-ea"/>
                <a:ea typeface="+mj-ea"/>
              </a:rPr>
              <a:t>℃</a:t>
            </a:r>
            <a:r>
              <a:rPr lang="ko-KR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의</a:t>
            </a:r>
            <a:r>
              <a:rPr lang="ko-KR" altLang="en-US" sz="4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4000" b="1" dirty="0">
                <a:solidFill>
                  <a:srgbClr val="FF0000"/>
                </a:solidFill>
                <a:latin typeface="+mj-ea"/>
                <a:ea typeface="+mj-ea"/>
              </a:rPr>
              <a:t>온도차</a:t>
            </a:r>
            <a:r>
              <a:rPr lang="ko-KR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발생</a:t>
            </a:r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!</a:t>
            </a:r>
            <a:endParaRPr lang="ko-KR" altLang="en-US" sz="32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직사각형 1">
            <a:extLst>
              <a:ext uri="{FF2B5EF4-FFF2-40B4-BE49-F238E27FC236}">
                <a16:creationId xmlns="" xmlns:a16="http://schemas.microsoft.com/office/drawing/2014/main" id="{CFB8342D-0732-427F-854A-C407FC426372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12">
            <a:extLst>
              <a:ext uri="{FF2B5EF4-FFF2-40B4-BE49-F238E27FC236}">
                <a16:creationId xmlns="" xmlns:a16="http://schemas.microsoft.com/office/drawing/2014/main" id="{B77F1CE0-317D-412C-ABF0-67118119AC9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5" name="그림 15">
            <a:extLst>
              <a:ext uri="{FF2B5EF4-FFF2-40B4-BE49-F238E27FC236}">
                <a16:creationId xmlns="" xmlns:a16="http://schemas.microsoft.com/office/drawing/2014/main" id="{F533E341-F310-4FC1-B66E-613A253309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BF597D6-88EA-41F8-8849-91E223205638}"/>
              </a:ext>
            </a:extLst>
          </p:cNvPr>
          <p:cNvSpPr/>
          <p:nvPr/>
        </p:nvSpPr>
        <p:spPr>
          <a:xfrm>
            <a:off x="504087" y="1566468"/>
            <a:ext cx="8991651" cy="4933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2422D4F-B157-4770-A79F-8B268F3D2DA7}"/>
              </a:ext>
            </a:extLst>
          </p:cNvPr>
          <p:cNvSpPr txBox="1"/>
          <p:nvPr/>
        </p:nvSpPr>
        <p:spPr>
          <a:xfrm>
            <a:off x="64016" y="1571695"/>
            <a:ext cx="9897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“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방문이 열린 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101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호 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/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방문이 닫힌 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102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호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500" b="1" dirty="0">
                <a:solidFill>
                  <a:schemeClr val="bg1"/>
                </a:solidFill>
                <a:latin typeface="+mn-ea"/>
              </a:rPr>
              <a:t>어느 집이 피해가 클까요</a:t>
            </a:r>
            <a:r>
              <a:rPr lang="en-US" altLang="ko-KR" sz="2500" b="1" dirty="0">
                <a:solidFill>
                  <a:schemeClr val="bg1"/>
                </a:solidFill>
                <a:latin typeface="+mn-ea"/>
              </a:rPr>
              <a:t>? 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“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Slide Number Placeholder 1">
            <a:extLst>
              <a:ext uri="{FF2B5EF4-FFF2-40B4-BE49-F238E27FC236}">
                <a16:creationId xmlns="" xmlns:a16="http://schemas.microsoft.com/office/drawing/2014/main" id="{3CCE82F1-8B6D-45C2-833A-A4987606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2634" y="645084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28" name="직사각형 8">
            <a:extLst>
              <a:ext uri="{FF2B5EF4-FFF2-40B4-BE49-F238E27FC236}">
                <a16:creationId xmlns="" xmlns:a16="http://schemas.microsoft.com/office/drawing/2014/main" id="{3F0FFD15-49C3-484D-A809-7E23EA7F29F0}"/>
              </a:ext>
            </a:extLst>
          </p:cNvPr>
          <p:cNvSpPr/>
          <p:nvPr/>
        </p:nvSpPr>
        <p:spPr>
          <a:xfrm>
            <a:off x="981711" y="300626"/>
            <a:ext cx="646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방문을 닫으면 불이 번지는 걸 늦출 수 있다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D38BEAF-039F-4053-949C-B35F6C90545D}"/>
              </a:ext>
            </a:extLst>
          </p:cNvPr>
          <p:cNvSpPr/>
          <p:nvPr/>
        </p:nvSpPr>
        <p:spPr>
          <a:xfrm>
            <a:off x="418216" y="314325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29289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4AAB7A0-EBB8-4B13-A583-7D5B2BF0E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39E44B5F-63A1-48D9-8A14-46758F0B02EF}"/>
              </a:ext>
            </a:extLst>
          </p:cNvPr>
          <p:cNvSpPr/>
          <p:nvPr/>
        </p:nvSpPr>
        <p:spPr>
          <a:xfrm>
            <a:off x="3384244" y="2204858"/>
            <a:ext cx="6115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빠르게 침실까지 불이 번짐</a:t>
            </a:r>
            <a:r>
              <a:rPr lang="en-US" altLang="ko-KR" sz="1600" b="1" spc="-13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불이 도달하기 전부터 온도가 높아지고 연기가 방 안을 가득 메워 </a:t>
            </a:r>
            <a:r>
              <a:rPr lang="ko-KR" altLang="en-US" sz="1600" b="1" spc="-130" dirty="0" smtClean="0">
                <a:latin typeface="+mn-ea"/>
              </a:rPr>
              <a:t>위험</a:t>
            </a:r>
            <a:endParaRPr lang="ko-KR" altLang="en-US" sz="1600" b="1" spc="-130" dirty="0">
              <a:latin typeface="+mn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="" xmlns:a16="http://schemas.microsoft.com/office/drawing/2014/main" id="{822E874A-FA4B-4D64-9C76-561E860426B9}"/>
              </a:ext>
            </a:extLst>
          </p:cNvPr>
          <p:cNvSpPr/>
          <p:nvPr/>
        </p:nvSpPr>
        <p:spPr>
          <a:xfrm>
            <a:off x="3394139" y="3350745"/>
            <a:ext cx="6105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불이 번지는 것을 막아주는 문</a:t>
            </a:r>
            <a:r>
              <a:rPr lang="en-US" altLang="ko-KR" sz="1600" b="1" spc="-130" dirty="0">
                <a:latin typeface="+mn-ea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방문이 연기와 고열을 차단해 화재에 의한 피해를 훨씬 적게 </a:t>
            </a:r>
            <a:r>
              <a:rPr lang="ko-KR" altLang="en-US" sz="1600" b="1" spc="-130" dirty="0" smtClean="0">
                <a:latin typeface="+mn-ea"/>
              </a:rPr>
              <a:t>입음</a:t>
            </a:r>
            <a:endParaRPr lang="ko-KR" altLang="en-US" sz="1600" b="1" spc="-130" dirty="0">
              <a:latin typeface="+mn-ea"/>
            </a:endParaRPr>
          </a:p>
        </p:txBody>
      </p:sp>
      <p:sp>
        <p:nvSpPr>
          <p:cNvPr id="10" name="화살표: 갈매기형 수장 9">
            <a:extLst>
              <a:ext uri="{FF2B5EF4-FFF2-40B4-BE49-F238E27FC236}">
                <a16:creationId xmlns="" xmlns:a16="http://schemas.microsoft.com/office/drawing/2014/main" id="{08894A07-1BB9-47A7-9FF0-3374E76A9B26}"/>
              </a:ext>
            </a:extLst>
          </p:cNvPr>
          <p:cNvSpPr/>
          <p:nvPr/>
        </p:nvSpPr>
        <p:spPr>
          <a:xfrm rot="10800000">
            <a:off x="2880393" y="3618814"/>
            <a:ext cx="254000" cy="254000"/>
          </a:xfrm>
          <a:prstGeom prst="chevron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9" name="화살표: 갈매기형 수장 28">
            <a:extLst>
              <a:ext uri="{FF2B5EF4-FFF2-40B4-BE49-F238E27FC236}">
                <a16:creationId xmlns="" xmlns:a16="http://schemas.microsoft.com/office/drawing/2014/main" id="{0E5447BA-7926-4C43-A32F-2030E9B5979B}"/>
              </a:ext>
            </a:extLst>
          </p:cNvPr>
          <p:cNvSpPr/>
          <p:nvPr/>
        </p:nvSpPr>
        <p:spPr>
          <a:xfrm rot="10800000">
            <a:off x="2899172" y="2463604"/>
            <a:ext cx="254000" cy="254000"/>
          </a:xfrm>
          <a:prstGeom prst="chevron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20" name="그룹 6">
            <a:extLst>
              <a:ext uri="{FF2B5EF4-FFF2-40B4-BE49-F238E27FC236}">
                <a16:creationId xmlns="" xmlns:a16="http://schemas.microsoft.com/office/drawing/2014/main" id="{62BAE1AA-634A-498F-8C62-34E12C350EE7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1" name="그림 18">
              <a:extLst>
                <a:ext uri="{FF2B5EF4-FFF2-40B4-BE49-F238E27FC236}">
                  <a16:creationId xmlns="" xmlns:a16="http://schemas.microsoft.com/office/drawing/2014/main" id="{7AF14EEB-31F8-4A2F-851B-B4199EC71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33" name="그림 19">
              <a:extLst>
                <a:ext uri="{FF2B5EF4-FFF2-40B4-BE49-F238E27FC236}">
                  <a16:creationId xmlns="" xmlns:a16="http://schemas.microsoft.com/office/drawing/2014/main" id="{BC50ED85-93AD-4D9F-AE2C-E3BE1635A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4" name="그림 17">
            <a:extLst>
              <a:ext uri="{FF2B5EF4-FFF2-40B4-BE49-F238E27FC236}">
                <a16:creationId xmlns="" xmlns:a16="http://schemas.microsoft.com/office/drawing/2014/main" id="{839A967B-4B63-477C-A87A-464FB61CA0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5" name="그림 18">
            <a:extLst>
              <a:ext uri="{FF2B5EF4-FFF2-40B4-BE49-F238E27FC236}">
                <a16:creationId xmlns="" xmlns:a16="http://schemas.microsoft.com/office/drawing/2014/main" id="{99D3602B-74C2-4B09-8075-9D3D568CCBB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33659" y="4535556"/>
            <a:ext cx="8132792" cy="918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문이 열린 곳과 닫힌 곳은 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900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도의 온도차 발생</a:t>
            </a:r>
            <a:endParaRPr lang="en-US" altLang="ko-KR" b="1" kern="0" dirty="0">
              <a:solidFill>
                <a:srgbClr val="000000"/>
              </a:solidFill>
              <a:latin typeface="+mn-ea"/>
            </a:endParaRPr>
          </a:p>
          <a:p>
            <a:pPr algn="ctr" fontAlgn="base">
              <a:lnSpc>
                <a:spcPct val="160000"/>
              </a:lnSpc>
            </a:pPr>
            <a:r>
              <a:rPr lang="ko-KR" altLang="en-US" b="1" kern="0" dirty="0">
                <a:solidFill>
                  <a:schemeClr val="accent1"/>
                </a:solidFill>
                <a:latin typeface="+mn-ea"/>
              </a:rPr>
              <a:t>미국 </a:t>
            </a:r>
            <a:r>
              <a:rPr lang="en-US" altLang="ko-KR" b="1" kern="0" dirty="0">
                <a:solidFill>
                  <a:schemeClr val="accent1"/>
                </a:solidFill>
                <a:latin typeface="+mn-ea"/>
              </a:rPr>
              <a:t>UL(Underwriters Laboratory) :</a:t>
            </a:r>
            <a:r>
              <a:rPr lang="ko-KR" altLang="en-US" b="1" kern="0" dirty="0">
                <a:solidFill>
                  <a:schemeClr val="accent1"/>
                </a:solidFill>
                <a:latin typeface="+mn-ea"/>
              </a:rPr>
              <a:t> 제품안전 시험 및 인증기관</a:t>
            </a:r>
            <a:endParaRPr lang="en-US" altLang="ko-KR" b="1" kern="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" name="직사각형 1">
            <a:extLst>
              <a:ext uri="{FF2B5EF4-FFF2-40B4-BE49-F238E27FC236}">
                <a16:creationId xmlns="" xmlns:a16="http://schemas.microsoft.com/office/drawing/2014/main" id="{A32F83F6-07A5-4758-8A1D-E9E7AB051F23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12">
            <a:extLst>
              <a:ext uri="{FF2B5EF4-FFF2-40B4-BE49-F238E27FC236}">
                <a16:creationId xmlns="" xmlns:a16="http://schemas.microsoft.com/office/drawing/2014/main" id="{966E6CEA-0FDD-4143-9923-CE7EC8639E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3" name="그림 15">
            <a:extLst>
              <a:ext uri="{FF2B5EF4-FFF2-40B4-BE49-F238E27FC236}">
                <a16:creationId xmlns="" xmlns:a16="http://schemas.microsoft.com/office/drawing/2014/main" id="{4CE49D27-C294-4C81-82E6-53A48E866F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0" name="Slide Number Placeholder 1">
            <a:extLst>
              <a:ext uri="{FF2B5EF4-FFF2-40B4-BE49-F238E27FC236}">
                <a16:creationId xmlns="" xmlns:a16="http://schemas.microsoft.com/office/drawing/2014/main" id="{45979C62-B3D9-4538-9BBA-19BE2D16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2634" y="645084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31" name="직사각형 8">
            <a:extLst>
              <a:ext uri="{FF2B5EF4-FFF2-40B4-BE49-F238E27FC236}">
                <a16:creationId xmlns="" xmlns:a16="http://schemas.microsoft.com/office/drawing/2014/main" id="{9634101B-39E0-468E-9932-E08B80E5C786}"/>
              </a:ext>
            </a:extLst>
          </p:cNvPr>
          <p:cNvSpPr/>
          <p:nvPr/>
        </p:nvSpPr>
        <p:spPr>
          <a:xfrm>
            <a:off x="981711" y="300626"/>
            <a:ext cx="646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방문을 닫으면 불이 번지는 걸 늦출 수 있다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3FF4415C-14AA-437B-BDF9-1C6DC77547D1}"/>
              </a:ext>
            </a:extLst>
          </p:cNvPr>
          <p:cNvSpPr/>
          <p:nvPr/>
        </p:nvSpPr>
        <p:spPr>
          <a:xfrm>
            <a:off x="418216" y="314325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8" name="직사각형 4">
            <a:extLst>
              <a:ext uri="{FF2B5EF4-FFF2-40B4-BE49-F238E27FC236}">
                <a16:creationId xmlns="" xmlns:a16="http://schemas.microsoft.com/office/drawing/2014/main" id="{DB2AC607-C146-4B14-A566-2A8829E32D04}"/>
              </a:ext>
            </a:extLst>
          </p:cNvPr>
          <p:cNvSpPr/>
          <p:nvPr/>
        </p:nvSpPr>
        <p:spPr>
          <a:xfrm>
            <a:off x="3349019" y="2139047"/>
            <a:ext cx="6105414" cy="927663"/>
          </a:xfrm>
          <a:prstGeom prst="rect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0" name="직사각형 6">
            <a:extLst>
              <a:ext uri="{FF2B5EF4-FFF2-40B4-BE49-F238E27FC236}">
                <a16:creationId xmlns="" xmlns:a16="http://schemas.microsoft.com/office/drawing/2014/main" id="{B04A47F8-43FC-406F-A3FB-E82459FCB786}"/>
              </a:ext>
            </a:extLst>
          </p:cNvPr>
          <p:cNvSpPr/>
          <p:nvPr/>
        </p:nvSpPr>
        <p:spPr>
          <a:xfrm>
            <a:off x="1033164" y="2419345"/>
            <a:ext cx="1544113" cy="35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356F8C0-142F-4E03-AE47-E0F7620E79A2}"/>
              </a:ext>
            </a:extLst>
          </p:cNvPr>
          <p:cNvSpPr txBox="1"/>
          <p:nvPr/>
        </p:nvSpPr>
        <p:spPr>
          <a:xfrm>
            <a:off x="1083499" y="2416052"/>
            <a:ext cx="141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열린 주택</a:t>
            </a:r>
          </a:p>
        </p:txBody>
      </p:sp>
      <p:sp>
        <p:nvSpPr>
          <p:cNvPr id="51" name="직사각형 4">
            <a:extLst>
              <a:ext uri="{FF2B5EF4-FFF2-40B4-BE49-F238E27FC236}">
                <a16:creationId xmlns="" xmlns:a16="http://schemas.microsoft.com/office/drawing/2014/main" id="{B57B0868-5A99-4F1C-9671-165207D4936B}"/>
              </a:ext>
            </a:extLst>
          </p:cNvPr>
          <p:cNvSpPr/>
          <p:nvPr/>
        </p:nvSpPr>
        <p:spPr>
          <a:xfrm>
            <a:off x="3349019" y="3304373"/>
            <a:ext cx="6105414" cy="927664"/>
          </a:xfrm>
          <a:prstGeom prst="rect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62C1C05-FD13-4E8C-A579-28D43C850D7F}"/>
              </a:ext>
            </a:extLst>
          </p:cNvPr>
          <p:cNvSpPr txBox="1"/>
          <p:nvPr/>
        </p:nvSpPr>
        <p:spPr>
          <a:xfrm>
            <a:off x="1033164" y="3581577"/>
            <a:ext cx="154411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닫힌 주택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2422D4F-B157-4770-A79F-8B268F3D2DA7}"/>
              </a:ext>
            </a:extLst>
          </p:cNvPr>
          <p:cNvSpPr txBox="1"/>
          <p:nvPr/>
        </p:nvSpPr>
        <p:spPr>
          <a:xfrm>
            <a:off x="745387" y="1368916"/>
            <a:ext cx="420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u="sng" dirty="0">
                <a:solidFill>
                  <a:srgbClr val="0070C0"/>
                </a:solidFill>
                <a:latin typeface="+mn-ea"/>
              </a:rPr>
              <a:t>어느 집이 피해가 클까요</a:t>
            </a:r>
            <a:r>
              <a:rPr lang="en-US" altLang="ko-KR" sz="2400" b="1" u="sng" dirty="0">
                <a:solidFill>
                  <a:srgbClr val="0070C0"/>
                </a:solidFill>
                <a:latin typeface="+mn-ea"/>
              </a:rPr>
              <a:t>? </a:t>
            </a:r>
            <a:endParaRPr lang="ko-KR" altLang="en-US" sz="2400" b="1" u="sng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7" name="다이아몬드 27">
            <a:extLst>
              <a:ext uri="{FF2B5EF4-FFF2-40B4-BE49-F238E27FC236}">
                <a16:creationId xmlns="" xmlns:a16="http://schemas.microsoft.com/office/drawing/2014/main" id="{DEFCAB54-69A0-415B-9264-39E1AEF858A4}"/>
              </a:ext>
            </a:extLst>
          </p:cNvPr>
          <p:cNvSpPr/>
          <p:nvPr/>
        </p:nvSpPr>
        <p:spPr>
          <a:xfrm>
            <a:off x="759759" y="1500938"/>
            <a:ext cx="176453" cy="186668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32346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10" grpId="0" animBg="1"/>
      <p:bldP spid="29" grpId="0" animBg="1"/>
      <p:bldP spid="26" grpId="0"/>
      <p:bldP spid="28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129EA9D-BF11-45E2-BDD6-CC6D97C60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0C4157BD-07D9-4673-9AC4-7BDA7FA94EF6}"/>
              </a:ext>
            </a:extLst>
          </p:cNvPr>
          <p:cNvSpPr/>
          <p:nvPr/>
        </p:nvSpPr>
        <p:spPr>
          <a:xfrm>
            <a:off x="1126221" y="2221402"/>
            <a:ext cx="4972473" cy="119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가구의 </a:t>
            </a:r>
            <a:r>
              <a:rPr lang="ko-KR" altLang="en-US" sz="1600" b="1" spc="-130" dirty="0">
                <a:solidFill>
                  <a:srgbClr val="FF0000"/>
                </a:solidFill>
                <a:latin typeface="+mn-ea"/>
              </a:rPr>
              <a:t>재질</a:t>
            </a:r>
            <a:r>
              <a:rPr lang="ko-KR" altLang="en-US" sz="1600" b="1" spc="-130" dirty="0">
                <a:latin typeface="+mn-ea"/>
              </a:rPr>
              <a:t>에 따라 큰 화재가 되기도 하고</a:t>
            </a:r>
            <a:endParaRPr lang="en-US" altLang="ko-KR" sz="1600" b="1" spc="-13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또 쉽게 불이 꺼져 생명을 구할 수도 있다는 사실</a:t>
            </a:r>
            <a:r>
              <a:rPr lang="en-US" altLang="ko-KR" sz="1600" b="1" spc="-130" dirty="0">
                <a:latin typeface="+mn-ea"/>
              </a:rPr>
              <a:t>!</a:t>
            </a:r>
          </a:p>
          <a:p>
            <a:pPr algn="ctr">
              <a:lnSpc>
                <a:spcPct val="150000"/>
              </a:lnSpc>
            </a:pPr>
            <a:endParaRPr lang="en-US" altLang="ko-KR" sz="1600" b="1" spc="-130" dirty="0">
              <a:latin typeface="+mn-ea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0D174C74-6003-4B20-8728-6EF29D919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62" y="1126808"/>
            <a:ext cx="4540628" cy="4517903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9887E60D-E189-4C8A-A108-1EE49D14BCFF}"/>
              </a:ext>
            </a:extLst>
          </p:cNvPr>
          <p:cNvSpPr/>
          <p:nvPr/>
        </p:nvSpPr>
        <p:spPr>
          <a:xfrm>
            <a:off x="840248" y="3244122"/>
            <a:ext cx="5625535" cy="13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spc="-130" dirty="0">
                <a:latin typeface="+mn-ea"/>
              </a:rPr>
              <a:t>방문을 닫아 열과 연기로부터 </a:t>
            </a:r>
            <a:r>
              <a:rPr lang="ko-KR" altLang="en-US" sz="2000" b="1" spc="-130" dirty="0">
                <a:solidFill>
                  <a:srgbClr val="0070C0"/>
                </a:solidFill>
                <a:latin typeface="+mn-ea"/>
              </a:rPr>
              <a:t>자신을 보호하고</a:t>
            </a:r>
            <a:endParaRPr lang="en-US" altLang="ko-KR" sz="2000" b="1" spc="-130" dirty="0">
              <a:solidFill>
                <a:srgbClr val="0070C0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spc="-130" dirty="0">
                <a:latin typeface="+mn-ea"/>
              </a:rPr>
              <a:t>합성목재 가구의 </a:t>
            </a:r>
            <a:r>
              <a:rPr lang="ko-KR" altLang="en-US" sz="2000" b="1" spc="-130" dirty="0">
                <a:solidFill>
                  <a:srgbClr val="0070C0"/>
                </a:solidFill>
                <a:latin typeface="+mn-ea"/>
              </a:rPr>
              <a:t>유독가스가 위험하다는 사실</a:t>
            </a:r>
            <a:endParaRPr lang="en-US" altLang="ko-KR" sz="2000" b="1" spc="-130" dirty="0">
              <a:solidFill>
                <a:srgbClr val="0070C0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spc="-130" dirty="0">
                <a:latin typeface="+mn-ea"/>
              </a:rPr>
              <a:t>꼭 기억해 주세요</a:t>
            </a:r>
            <a:r>
              <a:rPr lang="en-US" altLang="ko-KR" b="1" spc="-130" dirty="0">
                <a:latin typeface="+mn-ea"/>
              </a:rPr>
              <a:t>!</a:t>
            </a:r>
          </a:p>
        </p:txBody>
      </p:sp>
      <p:grpSp>
        <p:nvGrpSpPr>
          <p:cNvPr id="42" name="그룹 6">
            <a:extLst>
              <a:ext uri="{FF2B5EF4-FFF2-40B4-BE49-F238E27FC236}">
                <a16:creationId xmlns="" xmlns:a16="http://schemas.microsoft.com/office/drawing/2014/main" id="{F440113A-A0CE-4B45-B9EF-5A07D9F842CA}"/>
              </a:ext>
            </a:extLst>
          </p:cNvPr>
          <p:cNvGrpSpPr/>
          <p:nvPr/>
        </p:nvGrpSpPr>
        <p:grpSpPr>
          <a:xfrm>
            <a:off x="1209171" y="1282722"/>
            <a:ext cx="4806573" cy="1569660"/>
            <a:chOff x="1250115" y="1963747"/>
            <a:chExt cx="4806573" cy="1569660"/>
          </a:xfrm>
        </p:grpSpPr>
        <p:sp>
          <p:nvSpPr>
            <p:cNvPr id="43" name="직사각형 7">
              <a:extLst>
                <a:ext uri="{FF2B5EF4-FFF2-40B4-BE49-F238E27FC236}">
                  <a16:creationId xmlns="" xmlns:a16="http://schemas.microsoft.com/office/drawing/2014/main" id="{2A230591-0FE2-44D0-BA17-8492A0F8B4DB}"/>
                </a:ext>
              </a:extLst>
            </p:cNvPr>
            <p:cNvSpPr/>
            <p:nvPr/>
          </p:nvSpPr>
          <p:spPr>
            <a:xfrm>
              <a:off x="3099616" y="19637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44" name="그룹 8">
              <a:extLst>
                <a:ext uri="{FF2B5EF4-FFF2-40B4-BE49-F238E27FC236}">
                  <a16:creationId xmlns="" xmlns:a16="http://schemas.microsoft.com/office/drawing/2014/main" id="{0858AFA8-9E31-461C-94B9-80C76E74666F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45" name="직선 연결선 9">
                <a:extLst>
                  <a:ext uri="{FF2B5EF4-FFF2-40B4-BE49-F238E27FC236}">
                    <a16:creationId xmlns="" xmlns:a16="http://schemas.microsoft.com/office/drawing/2014/main" id="{7BF0747B-FB2E-4045-8F41-14F32903F3A9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6" name="직선 연결선 10">
                <a:extLst>
                  <a:ext uri="{FF2B5EF4-FFF2-40B4-BE49-F238E27FC236}">
                    <a16:creationId xmlns="" xmlns:a16="http://schemas.microsoft.com/office/drawing/2014/main" id="{1AD1F08B-FDE0-4537-A7E7-4798D855025B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47" name="그룹 11">
            <a:extLst>
              <a:ext uri="{FF2B5EF4-FFF2-40B4-BE49-F238E27FC236}">
                <a16:creationId xmlns="" xmlns:a16="http://schemas.microsoft.com/office/drawing/2014/main" id="{96647BA1-E723-4B80-A8C8-36BA45750FC9}"/>
              </a:ext>
            </a:extLst>
          </p:cNvPr>
          <p:cNvGrpSpPr/>
          <p:nvPr/>
        </p:nvGrpSpPr>
        <p:grpSpPr>
          <a:xfrm>
            <a:off x="1204969" y="4139586"/>
            <a:ext cx="4806573" cy="1569660"/>
            <a:chOff x="1250115" y="4726885"/>
            <a:chExt cx="4806573" cy="1569660"/>
          </a:xfrm>
        </p:grpSpPr>
        <p:sp>
          <p:nvSpPr>
            <p:cNvPr id="48" name="직사각형 12">
              <a:extLst>
                <a:ext uri="{FF2B5EF4-FFF2-40B4-BE49-F238E27FC236}">
                  <a16:creationId xmlns="" xmlns:a16="http://schemas.microsoft.com/office/drawing/2014/main" id="{C67C34A3-6151-44E9-8CBC-8C29B92CD281}"/>
                </a:ext>
              </a:extLst>
            </p:cNvPr>
            <p:cNvSpPr/>
            <p:nvPr/>
          </p:nvSpPr>
          <p:spPr>
            <a:xfrm flipV="1">
              <a:off x="3124337" y="47268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49" name="그룹 13">
              <a:extLst>
                <a:ext uri="{FF2B5EF4-FFF2-40B4-BE49-F238E27FC236}">
                  <a16:creationId xmlns="" xmlns:a16="http://schemas.microsoft.com/office/drawing/2014/main" id="{D12D85C2-8AF1-4FD7-8A47-0040E18C7A8A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50" name="직선 연결선 14">
                <a:extLst>
                  <a:ext uri="{FF2B5EF4-FFF2-40B4-BE49-F238E27FC236}">
                    <a16:creationId xmlns="" xmlns:a16="http://schemas.microsoft.com/office/drawing/2014/main" id="{7D3B0EC5-AE95-499C-AD33-EB51AB1280B9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1" name="직선 연결선 15">
                <a:extLst>
                  <a:ext uri="{FF2B5EF4-FFF2-40B4-BE49-F238E27FC236}">
                    <a16:creationId xmlns="" xmlns:a16="http://schemas.microsoft.com/office/drawing/2014/main" id="{C9872978-88C4-4D13-A493-A090AB7A6156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8" name="그룹 6">
            <a:extLst>
              <a:ext uri="{FF2B5EF4-FFF2-40B4-BE49-F238E27FC236}">
                <a16:creationId xmlns="" xmlns:a16="http://schemas.microsoft.com/office/drawing/2014/main" id="{B1E716C0-62D4-4CE9-BF40-EE2EE365E52B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9" name="그림 18">
              <a:extLst>
                <a:ext uri="{FF2B5EF4-FFF2-40B4-BE49-F238E27FC236}">
                  <a16:creationId xmlns="" xmlns:a16="http://schemas.microsoft.com/office/drawing/2014/main" id="{4D943FD6-0550-4036-98F3-CA83AB31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5" name="그림 19">
              <a:extLst>
                <a:ext uri="{FF2B5EF4-FFF2-40B4-BE49-F238E27FC236}">
                  <a16:creationId xmlns="" xmlns:a16="http://schemas.microsoft.com/office/drawing/2014/main" id="{9D6A3196-E052-44B8-8E41-34D503F4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>
            <a:extLst>
              <a:ext uri="{FF2B5EF4-FFF2-40B4-BE49-F238E27FC236}">
                <a16:creationId xmlns="" xmlns:a16="http://schemas.microsoft.com/office/drawing/2014/main" id="{40159A35-246C-4536-9F53-EE5C8424E9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7" name="그림 18">
            <a:extLst>
              <a:ext uri="{FF2B5EF4-FFF2-40B4-BE49-F238E27FC236}">
                <a16:creationId xmlns="" xmlns:a16="http://schemas.microsoft.com/office/drawing/2014/main" id="{BE2CA1EC-5DA6-496D-8257-1A14E7837DC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9" name="직사각형 1">
            <a:extLst>
              <a:ext uri="{FF2B5EF4-FFF2-40B4-BE49-F238E27FC236}">
                <a16:creationId xmlns="" xmlns:a16="http://schemas.microsoft.com/office/drawing/2014/main" id="{106B4644-F796-4637-93F2-26860FBB981C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12">
            <a:extLst>
              <a:ext uri="{FF2B5EF4-FFF2-40B4-BE49-F238E27FC236}">
                <a16:creationId xmlns="" xmlns:a16="http://schemas.microsoft.com/office/drawing/2014/main" id="{10A061F1-0F38-45C0-924F-831A2B63F64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1" name="그림 15">
            <a:extLst>
              <a:ext uri="{FF2B5EF4-FFF2-40B4-BE49-F238E27FC236}">
                <a16:creationId xmlns="" xmlns:a16="http://schemas.microsoft.com/office/drawing/2014/main" id="{88F984BE-5E4D-4EBB-87C8-297F01CF0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2" name="Slide Number Placeholder 1">
            <a:extLst>
              <a:ext uri="{FF2B5EF4-FFF2-40B4-BE49-F238E27FC236}">
                <a16:creationId xmlns="" xmlns:a16="http://schemas.microsoft.com/office/drawing/2014/main" id="{B408542A-526A-497C-9D1F-5D61D3E3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2634" y="645084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6BBC907A-1C9A-46EE-A025-30946C72F109}"/>
              </a:ext>
            </a:extLst>
          </p:cNvPr>
          <p:cNvSpPr/>
          <p:nvPr/>
        </p:nvSpPr>
        <p:spPr>
          <a:xfrm>
            <a:off x="471283" y="377031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8" name="직사각형 28">
            <a:extLst>
              <a:ext uri="{FF2B5EF4-FFF2-40B4-BE49-F238E27FC236}">
                <a16:creationId xmlns="" xmlns:a16="http://schemas.microsoft.com/office/drawing/2014/main" id="{FE03EE5F-42B5-47A8-A887-9B8EFD8477DA}"/>
              </a:ext>
            </a:extLst>
          </p:cNvPr>
          <p:cNvSpPr/>
          <p:nvPr/>
        </p:nvSpPr>
        <p:spPr>
          <a:xfrm>
            <a:off x="-2205183" y="36436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  <p:sp>
        <p:nvSpPr>
          <p:cNvPr id="28" name="직사각형 23">
            <a:extLst>
              <a:ext uri="{FF2B5EF4-FFF2-40B4-BE49-F238E27FC236}">
                <a16:creationId xmlns="" xmlns:a16="http://schemas.microsoft.com/office/drawing/2014/main" id="{17597B5F-0554-4F78-8CA5-041538070441}"/>
              </a:ext>
            </a:extLst>
          </p:cNvPr>
          <p:cNvSpPr/>
          <p:nvPr/>
        </p:nvSpPr>
        <p:spPr>
          <a:xfrm>
            <a:off x="978773" y="309902"/>
            <a:ext cx="548701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화재안전 핵심 포인트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606065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9F3423D-ACCF-4BBA-8CB3-14B6B2CB19A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5" name="직사각형 1">
              <a:extLst>
                <a:ext uri="{FF2B5EF4-FFF2-40B4-BE49-F238E27FC236}">
                  <a16:creationId xmlns="" xmlns:a16="http://schemas.microsoft.com/office/drawing/2014/main" id="{4C789117-6293-4729-932C-368FE9622C2B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12">
              <a:extLst>
                <a:ext uri="{FF2B5EF4-FFF2-40B4-BE49-F238E27FC236}">
                  <a16:creationId xmlns="" xmlns:a16="http://schemas.microsoft.com/office/drawing/2014/main" id="{0564D77E-546D-43BE-8584-4BDAF3D0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7" name="그림 15">
              <a:extLst>
                <a:ext uri="{FF2B5EF4-FFF2-40B4-BE49-F238E27FC236}">
                  <a16:creationId xmlns="" xmlns:a16="http://schemas.microsoft.com/office/drawing/2014/main" id="{FD04189B-AC43-4273-A0EB-295165C1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44" y="376382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직사각형 8">
            <a:extLst>
              <a:ext uri="{FF2B5EF4-FFF2-40B4-BE49-F238E27FC236}">
                <a16:creationId xmlns="" xmlns:a16="http://schemas.microsoft.com/office/drawing/2014/main" id="{26BC6A65-D7CD-40BE-A8AC-81211DF75A26}"/>
              </a:ext>
            </a:extLst>
          </p:cNvPr>
          <p:cNvSpPr/>
          <p:nvPr/>
        </p:nvSpPr>
        <p:spPr>
          <a:xfrm>
            <a:off x="1976706" y="323668"/>
            <a:ext cx="8852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방문을 닫고 주무시면 한 뼘 더 안전합니다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.</a:t>
            </a:r>
          </a:p>
        </p:txBody>
      </p:sp>
      <p:grpSp>
        <p:nvGrpSpPr>
          <p:cNvPr id="13" name="Group 1">
            <a:extLst>
              <a:ext uri="{FF2B5EF4-FFF2-40B4-BE49-F238E27FC236}">
                <a16:creationId xmlns="" xmlns:a16="http://schemas.microsoft.com/office/drawing/2014/main" id="{AB6B4331-7A20-4FBB-B868-3AE5508C92B6}"/>
              </a:ext>
            </a:extLst>
          </p:cNvPr>
          <p:cNvGrpSpPr/>
          <p:nvPr/>
        </p:nvGrpSpPr>
        <p:grpSpPr>
          <a:xfrm>
            <a:off x="396275" y="2056641"/>
            <a:ext cx="8717956" cy="2763955"/>
            <a:chOff x="396275" y="2056641"/>
            <a:chExt cx="8717956" cy="2763955"/>
          </a:xfrm>
        </p:grpSpPr>
        <p:pic>
          <p:nvPicPr>
            <p:cNvPr id="15" name="Picture 7">
              <a:extLst>
                <a:ext uri="{FF2B5EF4-FFF2-40B4-BE49-F238E27FC236}">
                  <a16:creationId xmlns="" xmlns:a16="http://schemas.microsoft.com/office/drawing/2014/main" id="{FDC418D3-0E48-4BA3-A5A1-23A12992A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/>
          </p:blipFill>
          <p:spPr>
            <a:xfrm>
              <a:off x="396275" y="2056641"/>
              <a:ext cx="8596697" cy="2269461"/>
            </a:xfrm>
            <a:prstGeom prst="rect">
              <a:avLst/>
            </a:prstGeom>
          </p:spPr>
        </p:pic>
        <p:sp>
          <p:nvSpPr>
            <p:cNvPr id="18" name="Rectangle 9">
              <a:extLst>
                <a:ext uri="{FF2B5EF4-FFF2-40B4-BE49-F238E27FC236}">
                  <a16:creationId xmlns="" xmlns:a16="http://schemas.microsoft.com/office/drawing/2014/main" id="{BEBF667C-7105-450C-9A02-7379E1D9AC6D}"/>
                </a:ext>
              </a:extLst>
            </p:cNvPr>
            <p:cNvSpPr/>
            <p:nvPr/>
          </p:nvSpPr>
          <p:spPr>
            <a:xfrm>
              <a:off x="1397155" y="4403970"/>
              <a:ext cx="7252169" cy="40011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1435C25-59FB-4D01-BBE7-388536D33CEE}"/>
                </a:ext>
              </a:extLst>
            </p:cNvPr>
            <p:cNvSpPr txBox="1"/>
            <p:nvPr/>
          </p:nvSpPr>
          <p:spPr>
            <a:xfrm>
              <a:off x="992207" y="4326102"/>
              <a:ext cx="8122024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‘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안전한 사회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행복한 국민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’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그 속에 소방안전 교육이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! </a:t>
              </a:r>
              <a:endParaRPr lang="ko-KR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31254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CC94D4-2C24-4C51-B7F1-ED766E583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" y="-1"/>
            <a:ext cx="9897192" cy="6875463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8FCECF87-9E47-4807-9850-EB9A535B5F7D}"/>
              </a:ext>
            </a:extLst>
          </p:cNvPr>
          <p:cNvSpPr/>
          <p:nvPr/>
        </p:nvSpPr>
        <p:spPr>
          <a:xfrm>
            <a:off x="951568" y="2731185"/>
            <a:ext cx="7126724" cy="123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/>
            </a:pPr>
            <a:r>
              <a:rPr lang="ko-KR" altLang="en-US" sz="2400" b="1" spc="-150" dirty="0">
                <a:solidFill>
                  <a:srgbClr val="0070C0"/>
                </a:solidFill>
                <a:latin typeface="+mn-ea"/>
              </a:rPr>
              <a:t>원목가구와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 합성목재 가구의 차이는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?_ 4p</a:t>
            </a: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 startAt="2"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방 문을 닫으면 불이 번지는 걸 늦출 수 있다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?_ 10p</a:t>
            </a:r>
          </a:p>
        </p:txBody>
      </p:sp>
      <p:sp>
        <p:nvSpPr>
          <p:cNvPr id="15" name="직사각형 7">
            <a:extLst>
              <a:ext uri="{FF2B5EF4-FFF2-40B4-BE49-F238E27FC236}">
                <a16:creationId xmlns="" xmlns:a16="http://schemas.microsoft.com/office/drawing/2014/main" id="{68C4010F-ABDD-4BE5-9F54-1F1EF6B54F39}"/>
              </a:ext>
            </a:extLst>
          </p:cNvPr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2"/>
              </a:spcAft>
              <a:defRPr lang="ko-KR" altLang="en-US"/>
            </a:pPr>
            <a:r>
              <a:rPr lang="en-US" altLang="ko-K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 panose="040409050D0802020404" pitchFamily="82" charset="0"/>
                <a:ea typeface="나눔스퀘어 Bold"/>
              </a:rPr>
              <a:t>C</a:t>
            </a:r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 panose="040409050D0802020404" pitchFamily="82" charset="0"/>
                <a:ea typeface="나눔스퀘어 Bold"/>
              </a:rPr>
              <a:t>ontents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Stencil" panose="040409050D0802020404" pitchFamily="82" charset="0"/>
              <a:ea typeface="나눔스퀘어 Bold"/>
            </a:endParaRPr>
          </a:p>
        </p:txBody>
      </p:sp>
      <p:cxnSp>
        <p:nvCxnSpPr>
          <p:cNvPr id="16" name="직선 연결선 8">
            <a:extLst>
              <a:ext uri="{FF2B5EF4-FFF2-40B4-BE49-F238E27FC236}">
                <a16:creationId xmlns="" xmlns:a16="http://schemas.microsoft.com/office/drawing/2014/main" id="{128F02E8-2323-429A-99EB-914E13795640}"/>
              </a:ext>
            </a:extLst>
          </p:cNvPr>
          <p:cNvCxnSpPr/>
          <p:nvPr/>
        </p:nvCxnSpPr>
        <p:spPr>
          <a:xfrm>
            <a:off x="2486015" y="1425639"/>
            <a:ext cx="0" cy="76944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  <p:sp>
        <p:nvSpPr>
          <p:cNvPr id="18" name="직사각형 5">
            <a:extLst>
              <a:ext uri="{FF2B5EF4-FFF2-40B4-BE49-F238E27FC236}">
                <a16:creationId xmlns="" xmlns:a16="http://schemas.microsoft.com/office/drawing/2014/main" id="{18DB1589-DECE-413A-87E5-6B308AB00129}"/>
              </a:ext>
            </a:extLst>
          </p:cNvPr>
          <p:cNvSpPr/>
          <p:nvPr/>
        </p:nvSpPr>
        <p:spPr>
          <a:xfrm>
            <a:off x="2603154" y="1774191"/>
            <a:ext cx="6988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</a:pPr>
            <a:r>
              <a:rPr lang="ko-KR" altLang="en-US" sz="2400" b="1" spc="-150" dirty="0">
                <a:latin typeface="+mj-ea"/>
                <a:ea typeface="+mj-ea"/>
              </a:rPr>
              <a:t>방문을 닫고 주무시면 한 뼘 더 안전합니다</a:t>
            </a:r>
            <a:r>
              <a:rPr lang="en-US" altLang="ko-KR" sz="2400" b="1" spc="-150" dirty="0">
                <a:latin typeface="+mj-ea"/>
                <a:ea typeface="+mj-ea"/>
              </a:rPr>
              <a:t>.</a:t>
            </a:r>
            <a:endParaRPr lang="en-US" altLang="ko-KR" sz="2400" b="1" spc="-15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20B5D5A-39C6-4DF6-B71C-F1B4E73A3D4E}"/>
              </a:ext>
            </a:extLst>
          </p:cNvPr>
          <p:cNvSpPr txBox="1"/>
          <p:nvPr/>
        </p:nvSpPr>
        <p:spPr>
          <a:xfrm>
            <a:off x="2594765" y="1410249"/>
            <a:ext cx="193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</a:t>
            </a: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5" name="그룹 20">
            <a:extLst>
              <a:ext uri="{FF2B5EF4-FFF2-40B4-BE49-F238E27FC236}">
                <a16:creationId xmlns="" xmlns:a16="http://schemas.microsoft.com/office/drawing/2014/main" id="{CB60C0F4-66C6-46E3-8BFC-884885F4039D}"/>
              </a:ext>
            </a:extLst>
          </p:cNvPr>
          <p:cNvGrpSpPr/>
          <p:nvPr/>
        </p:nvGrpSpPr>
        <p:grpSpPr>
          <a:xfrm>
            <a:off x="1845443" y="5893431"/>
            <a:ext cx="1290781" cy="835388"/>
            <a:chOff x="1832632" y="5910484"/>
            <a:chExt cx="1290781" cy="835388"/>
          </a:xfrm>
        </p:grpSpPr>
        <p:pic>
          <p:nvPicPr>
            <p:cNvPr id="26" name="그림 26">
              <a:extLst>
                <a:ext uri="{FF2B5EF4-FFF2-40B4-BE49-F238E27FC236}">
                  <a16:creationId xmlns="" xmlns:a16="http://schemas.microsoft.com/office/drawing/2014/main" id="{22127054-98A6-4FE3-8120-AE6292B5F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7" name="그림 27">
              <a:extLst>
                <a:ext uri="{FF2B5EF4-FFF2-40B4-BE49-F238E27FC236}">
                  <a16:creationId xmlns="" xmlns:a16="http://schemas.microsoft.com/office/drawing/2014/main" id="{90FFB742-9124-427F-AC47-8ED26FD4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28" name="그림 17">
            <a:extLst>
              <a:ext uri="{FF2B5EF4-FFF2-40B4-BE49-F238E27FC236}">
                <a16:creationId xmlns="" xmlns:a16="http://schemas.microsoft.com/office/drawing/2014/main" id="{3A351478-5A86-44A7-AF39-C72155917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032" y="5511896"/>
            <a:ext cx="842405" cy="1222393"/>
          </a:xfrm>
          <a:prstGeom prst="rect">
            <a:avLst/>
          </a:prstGeom>
        </p:spPr>
      </p:pic>
      <p:pic>
        <p:nvPicPr>
          <p:cNvPr id="29" name="그림 18">
            <a:extLst>
              <a:ext uri="{FF2B5EF4-FFF2-40B4-BE49-F238E27FC236}">
                <a16:creationId xmlns="" xmlns:a16="http://schemas.microsoft.com/office/drawing/2014/main" id="{C520700C-A9CC-407F-8E27-228F5A9B9DC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36" y="5911305"/>
            <a:ext cx="580865" cy="817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3F2CE55-956F-4B50-B3F4-2562EC091D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51906" r="56359" b="4844"/>
          <a:stretch/>
        </p:blipFill>
        <p:spPr>
          <a:xfrm>
            <a:off x="6759167" y="3800376"/>
            <a:ext cx="2974598" cy="307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직사각형 2">
            <a:extLst>
              <a:ext uri="{FF2B5EF4-FFF2-40B4-BE49-F238E27FC236}">
                <a16:creationId xmlns="" xmlns:a16="http://schemas.microsoft.com/office/drawing/2014/main" id="{774B0E88-0834-4832-9D30-3312F0F09B06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4">
            <a:extLst>
              <a:ext uri="{FF2B5EF4-FFF2-40B4-BE49-F238E27FC236}">
                <a16:creationId xmlns="" xmlns:a16="http://schemas.microsoft.com/office/drawing/2014/main" id="{1701AE5E-266A-41F6-A28A-35C026152B4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20" name="그림 15">
            <a:extLst>
              <a:ext uri="{FF2B5EF4-FFF2-40B4-BE49-F238E27FC236}">
                <a16:creationId xmlns="" xmlns:a16="http://schemas.microsoft.com/office/drawing/2014/main" id="{DCED1772-B252-4C0D-A196-5DD74BFA41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7772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3576A7E-8144-4868-8B45-0599A83D6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EB9E352-E9D2-4981-8747-ADC7BB362E12}"/>
              </a:ext>
            </a:extLst>
          </p:cNvPr>
          <p:cNvSpPr/>
          <p:nvPr/>
        </p:nvSpPr>
        <p:spPr>
          <a:xfrm>
            <a:off x="418216" y="319512"/>
            <a:ext cx="1598816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>
                <a:latin typeface="+mj-ea"/>
                <a:ea typeface="+mj-ea"/>
              </a:rPr>
              <a:t>영상자료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8" name="모서리가 둥근 직사각형 1">
            <a:extLst>
              <a:ext uri="{FF2B5EF4-FFF2-40B4-BE49-F238E27FC236}">
                <a16:creationId xmlns="" xmlns:a16="http://schemas.microsoft.com/office/drawing/2014/main" id="{95048274-D133-4AB4-A0E1-8B491746736A}"/>
              </a:ext>
            </a:extLst>
          </p:cNvPr>
          <p:cNvSpPr/>
          <p:nvPr/>
        </p:nvSpPr>
        <p:spPr>
          <a:xfrm>
            <a:off x="8859670" y="1552122"/>
            <a:ext cx="952500" cy="4099377"/>
          </a:xfrm>
          <a:prstGeom prst="roundRect">
            <a:avLst/>
          </a:prstGeom>
          <a:solidFill>
            <a:srgbClr val="E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7">
            <a:extLst>
              <a:ext uri="{FF2B5EF4-FFF2-40B4-BE49-F238E27FC236}">
                <a16:creationId xmlns="" xmlns:a16="http://schemas.microsoft.com/office/drawing/2014/main" id="{61894FCC-D55C-4FDB-8B16-E5C70727C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2579" y="2702993"/>
            <a:ext cx="657689" cy="954356"/>
          </a:xfrm>
          <a:prstGeom prst="rect">
            <a:avLst/>
          </a:prstGeom>
        </p:spPr>
      </p:pic>
      <p:pic>
        <p:nvPicPr>
          <p:cNvPr id="12" name="그림 18">
            <a:extLst>
              <a:ext uri="{FF2B5EF4-FFF2-40B4-BE49-F238E27FC236}">
                <a16:creationId xmlns="" xmlns:a16="http://schemas.microsoft.com/office/drawing/2014/main" id="{4BA13835-12D5-4EF4-AC7C-DAD0FEDA1F2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1133" y="1853925"/>
            <a:ext cx="580865" cy="817514"/>
          </a:xfrm>
          <a:prstGeom prst="rect">
            <a:avLst/>
          </a:prstGeom>
        </p:spPr>
      </p:pic>
      <p:pic>
        <p:nvPicPr>
          <p:cNvPr id="16" name="그림 19">
            <a:extLst>
              <a:ext uri="{FF2B5EF4-FFF2-40B4-BE49-F238E27FC236}">
                <a16:creationId xmlns="" xmlns:a16="http://schemas.microsoft.com/office/drawing/2014/main" id="{D2CAADB1-8E31-4CEA-9975-5834C22DBE1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6" b="97849" l="6429" r="99286">
                        <a14:foregroundMark x1="33571" y1="84409" x2="33571" y2="84409"/>
                        <a14:foregroundMark x1="42143" y1="88172" x2="42143" y2="88172"/>
                        <a14:foregroundMark x1="57857" y1="87634" x2="57857" y2="87634"/>
                        <a14:foregroundMark x1="55000" y1="94086" x2="55000" y2="94086"/>
                        <a14:foregroundMark x1="68571" y1="87097" x2="68571" y2="87097"/>
                        <a14:foregroundMark x1="76429" y1="87097" x2="76429" y2="87097"/>
                        <a14:foregroundMark x1="67143" y1="95161" x2="67143" y2="9516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850" y="3688903"/>
            <a:ext cx="581148" cy="819190"/>
          </a:xfrm>
          <a:prstGeom prst="rect">
            <a:avLst/>
          </a:prstGeom>
          <a:noFill/>
          <a:effectLst/>
        </p:spPr>
      </p:pic>
      <p:pic>
        <p:nvPicPr>
          <p:cNvPr id="17" name="그림 20">
            <a:extLst>
              <a:ext uri="{FF2B5EF4-FFF2-40B4-BE49-F238E27FC236}">
                <a16:creationId xmlns="" xmlns:a16="http://schemas.microsoft.com/office/drawing/2014/main" id="{C24C80A8-0F8E-4F33-8FE0-7C96D5E8002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79" b="96842" l="0" r="99231">
                        <a14:foregroundMark x1="35385" y1="85789" x2="35385" y2="85789"/>
                        <a14:foregroundMark x1="29231" y1="86316" x2="29231" y2="86316"/>
                        <a14:foregroundMark x1="52308" y1="81579" x2="52308" y2="81579"/>
                        <a14:foregroundMark x1="66923" y1="84211" x2="66923" y2="84211"/>
                        <a14:foregroundMark x1="72308" y1="84211" x2="72308" y2="84211"/>
                        <a14:foregroundMark x1="62308" y1="92105" x2="62308" y2="9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958" y="4644935"/>
            <a:ext cx="541459" cy="824139"/>
          </a:xfrm>
          <a:prstGeom prst="rect">
            <a:avLst/>
          </a:prstGeom>
        </p:spPr>
      </p:pic>
      <p:pic>
        <p:nvPicPr>
          <p:cNvPr id="18" name="그림 8">
            <a:extLst>
              <a:ext uri="{FF2B5EF4-FFF2-40B4-BE49-F238E27FC236}">
                <a16:creationId xmlns="" xmlns:a16="http://schemas.microsoft.com/office/drawing/2014/main" id="{AFDC8B8C-0594-4CC5-97C8-88CCC5F5F36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1691226" y="480890"/>
            <a:ext cx="6044260" cy="6149975"/>
          </a:xfrm>
          <a:prstGeom prst="rect">
            <a:avLst/>
          </a:prstGeom>
        </p:spPr>
      </p:pic>
      <p:sp>
        <p:nvSpPr>
          <p:cNvPr id="20" name="직사각형 1">
            <a:extLst>
              <a:ext uri="{FF2B5EF4-FFF2-40B4-BE49-F238E27FC236}">
                <a16:creationId xmlns="" xmlns:a16="http://schemas.microsoft.com/office/drawing/2014/main" id="{0B9F4D98-1ED0-404F-8A17-0D816A4B7A00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12">
            <a:extLst>
              <a:ext uri="{FF2B5EF4-FFF2-40B4-BE49-F238E27FC236}">
                <a16:creationId xmlns="" xmlns:a16="http://schemas.microsoft.com/office/drawing/2014/main" id="{E7D6E35B-FD9F-40CC-80E9-4B657328D46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2" name="그림 15">
            <a:extLst>
              <a:ext uri="{FF2B5EF4-FFF2-40B4-BE49-F238E27FC236}">
                <a16:creationId xmlns="" xmlns:a16="http://schemas.microsoft.com/office/drawing/2014/main" id="{70BAD081-0A6B-4969-80FA-C313B294FB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356B9AF-BE0E-4AED-9B19-A5241CEC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2634" y="645084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3</a:t>
            </a:fld>
            <a:endParaRPr lang="ko-KR" altLang="en-US" dirty="0"/>
          </a:p>
        </p:txBody>
      </p:sp>
      <p:sp>
        <p:nvSpPr>
          <p:cNvPr id="19" name="직사각형 8">
            <a:extLst>
              <a:ext uri="{FF2B5EF4-FFF2-40B4-BE49-F238E27FC236}">
                <a16:creationId xmlns="" xmlns:a16="http://schemas.microsoft.com/office/drawing/2014/main" id="{26BC6A65-D7CD-40BE-A8AC-81211DF75A26}"/>
              </a:ext>
            </a:extLst>
          </p:cNvPr>
          <p:cNvSpPr/>
          <p:nvPr/>
        </p:nvSpPr>
        <p:spPr>
          <a:xfrm>
            <a:off x="2178181" y="323668"/>
            <a:ext cx="8852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방문을 닫고 주무시면 한 뼘 더 안전합니다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.</a:t>
            </a:r>
          </a:p>
        </p:txBody>
      </p:sp>
      <p:pic>
        <p:nvPicPr>
          <p:cNvPr id="3" name="2020 소방청 취약계층 여성편 03화 (화재대비)방문을 닫고 주무시면 한 뼘 더 안전합니다">
            <a:hlinkClick r:id="" action="ppaction://media"/>
            <a:extLst>
              <a:ext uri="{FF2B5EF4-FFF2-40B4-BE49-F238E27FC236}">
                <a16:creationId xmlns="" xmlns:a16="http://schemas.microsoft.com/office/drawing/2014/main" id="{7E0ACAE1-2F67-41AA-A48C-1651D7E8C0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89791" y="1552122"/>
            <a:ext cx="5463755" cy="34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64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EC1B342-7A20-408C-A6A7-97FF56B03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85" y="0"/>
            <a:ext cx="9897192" cy="6875463"/>
          </a:xfrm>
          <a:prstGeom prst="rect">
            <a:avLst/>
          </a:prstGeom>
        </p:spPr>
      </p:pic>
      <p:sp>
        <p:nvSpPr>
          <p:cNvPr id="28" name="직사각형 8">
            <a:extLst>
              <a:ext uri="{FF2B5EF4-FFF2-40B4-BE49-F238E27FC236}">
                <a16:creationId xmlns="" xmlns:a16="http://schemas.microsoft.com/office/drawing/2014/main" id="{13A17416-C7E1-42EF-BD18-56C46CD8C6A3}"/>
              </a:ext>
            </a:extLst>
          </p:cNvPr>
          <p:cNvSpPr/>
          <p:nvPr/>
        </p:nvSpPr>
        <p:spPr>
          <a:xfrm>
            <a:off x="990069" y="29239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원목가구와 합성목재 가구의 차이는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E7512F9-DEE6-4DE8-9474-F017B4F1DA90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ABFD0BA1-18AB-45A7-98EF-489CCA617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83" y="1552474"/>
            <a:ext cx="4404006" cy="4037004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105E8DC2-39D7-4B63-A19F-A3B792E91C09}"/>
              </a:ext>
            </a:extLst>
          </p:cNvPr>
          <p:cNvGrpSpPr/>
          <p:nvPr/>
        </p:nvGrpSpPr>
        <p:grpSpPr>
          <a:xfrm>
            <a:off x="1250115" y="1400315"/>
            <a:ext cx="4806573" cy="1569660"/>
            <a:chOff x="1250115" y="1963556"/>
            <a:chExt cx="4806573" cy="1569660"/>
          </a:xfrm>
        </p:grpSpPr>
        <p:sp>
          <p:nvSpPr>
            <p:cNvPr id="8" name="직사각형 7">
              <a:extLst>
                <a:ext uri="{FF2B5EF4-FFF2-40B4-BE49-F238E27FC236}">
                  <a16:creationId xmlns="" xmlns:a16="http://schemas.microsoft.com/office/drawing/2014/main" id="{ED85C55C-D0D5-47BA-BF9D-5F17663E3DAE}"/>
                </a:ext>
              </a:extLst>
            </p:cNvPr>
            <p:cNvSpPr/>
            <p:nvPr/>
          </p:nvSpPr>
          <p:spPr>
            <a:xfrm>
              <a:off x="3061516" y="1963556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="" xmlns:a16="http://schemas.microsoft.com/office/drawing/2014/main" id="{8C591497-921C-415D-8CCD-1CB4D4254C01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0" name="직선 연결선 9">
                <a:extLst>
                  <a:ext uri="{FF2B5EF4-FFF2-40B4-BE49-F238E27FC236}">
                    <a16:creationId xmlns="" xmlns:a16="http://schemas.microsoft.com/office/drawing/2014/main" id="{DF0E655C-7B35-444F-832A-E70B3633E7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" name="직선 연결선 10">
                <a:extLst>
                  <a:ext uri="{FF2B5EF4-FFF2-40B4-BE49-F238E27FC236}">
                    <a16:creationId xmlns="" xmlns:a16="http://schemas.microsoft.com/office/drawing/2014/main" id="{4C435CB2-E86F-4E3C-B2CD-A135A972DF4C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E8A83F0C-AC47-42F5-B5B8-9340607F6F36}"/>
              </a:ext>
            </a:extLst>
          </p:cNvPr>
          <p:cNvGrpSpPr/>
          <p:nvPr/>
        </p:nvGrpSpPr>
        <p:grpSpPr>
          <a:xfrm>
            <a:off x="1199315" y="4003062"/>
            <a:ext cx="4806573" cy="1569660"/>
            <a:chOff x="1250115" y="4748179"/>
            <a:chExt cx="4806573" cy="1569660"/>
          </a:xfrm>
        </p:grpSpPr>
        <p:sp>
          <p:nvSpPr>
            <p:cNvPr id="13" name="직사각형 12">
              <a:extLst>
                <a:ext uri="{FF2B5EF4-FFF2-40B4-BE49-F238E27FC236}">
                  <a16:creationId xmlns="" xmlns:a16="http://schemas.microsoft.com/office/drawing/2014/main" id="{C0D350FF-5EAE-4088-A6B1-604B9947B138}"/>
                </a:ext>
              </a:extLst>
            </p:cNvPr>
            <p:cNvSpPr/>
            <p:nvPr/>
          </p:nvSpPr>
          <p:spPr>
            <a:xfrm flipV="1">
              <a:off x="3079081" y="4748179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="" xmlns:a16="http://schemas.microsoft.com/office/drawing/2014/main" id="{38756C12-DF7C-4878-99B4-882E476FAE45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5" name="직선 연결선 14">
                <a:extLst>
                  <a:ext uri="{FF2B5EF4-FFF2-40B4-BE49-F238E27FC236}">
                    <a16:creationId xmlns="" xmlns:a16="http://schemas.microsoft.com/office/drawing/2014/main" id="{BF7DEA83-1BBE-44AD-A719-98722E06C0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="" xmlns:a16="http://schemas.microsoft.com/office/drawing/2014/main" id="{BBFA1AAB-0F9D-4DBE-A7FE-CBCA0A5D4FE5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A6FCB69C-9439-457B-AC38-635C0C16A61E}"/>
              </a:ext>
            </a:extLst>
          </p:cNvPr>
          <p:cNvSpPr/>
          <p:nvPr/>
        </p:nvSpPr>
        <p:spPr>
          <a:xfrm>
            <a:off x="1075312" y="2376554"/>
            <a:ext cx="4972473" cy="15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최근 원룸</a:t>
            </a:r>
            <a:r>
              <a:rPr lang="en-US" altLang="ko-KR" sz="1600" b="1" spc="-130" dirty="0">
                <a:latin typeface="+mn-ea"/>
              </a:rPr>
              <a:t>, </a:t>
            </a:r>
            <a:r>
              <a:rPr lang="ko-KR" altLang="en-US" sz="1600" b="1" spc="-130" dirty="0">
                <a:latin typeface="+mn-ea"/>
              </a:rPr>
              <a:t>오피스텔</a:t>
            </a:r>
            <a:r>
              <a:rPr lang="en-US" altLang="ko-KR" sz="1600" b="1" spc="-130" dirty="0">
                <a:latin typeface="+mn-ea"/>
              </a:rPr>
              <a:t>, </a:t>
            </a:r>
            <a:r>
              <a:rPr lang="ko-KR" altLang="en-US" sz="1600" b="1" spc="-130" dirty="0">
                <a:latin typeface="+mn-ea"/>
              </a:rPr>
              <a:t>도시형 주택이 늘어남에 따라</a:t>
            </a:r>
            <a:endParaRPr lang="en-US" altLang="ko-KR" sz="1600" b="1" spc="-13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spc="-130" dirty="0">
                <a:latin typeface="+mn-ea"/>
              </a:rPr>
              <a:t>다양한 색상과 디자인의 합성 가구 증가</a:t>
            </a:r>
            <a:r>
              <a:rPr lang="en-US" altLang="ko-KR" sz="1600" b="1" spc="-130" dirty="0">
                <a:latin typeface="+mn-ea"/>
              </a:rPr>
              <a:t>,</a:t>
            </a:r>
            <a:br>
              <a:rPr lang="en-US" altLang="ko-KR" sz="1600" b="1" spc="-130" dirty="0">
                <a:latin typeface="+mn-ea"/>
              </a:rPr>
            </a:br>
            <a:endParaRPr lang="en-US" altLang="ko-KR" sz="1600" b="1" spc="-130" dirty="0">
              <a:latin typeface="+mn-ea"/>
            </a:endParaRPr>
          </a:p>
          <a:p>
            <a:pPr algn="ctr">
              <a:lnSpc>
                <a:spcPct val="150000"/>
              </a:lnSpc>
            </a:pPr>
            <a:endParaRPr lang="ko-KR" altLang="en-US" sz="1600" b="1" spc="-13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36DF111E-CC77-4BF4-9EF5-68E567BAAEE5}"/>
              </a:ext>
            </a:extLst>
          </p:cNvPr>
          <p:cNvSpPr/>
          <p:nvPr/>
        </p:nvSpPr>
        <p:spPr>
          <a:xfrm>
            <a:off x="1108547" y="3337043"/>
            <a:ext cx="4972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700" b="1" spc="-130" dirty="0">
                <a:latin typeface="+mn-ea"/>
              </a:rPr>
              <a:t>합성 가구는 </a:t>
            </a:r>
            <a:r>
              <a:rPr lang="ko-KR" altLang="en-US" b="1" spc="-130" dirty="0">
                <a:solidFill>
                  <a:srgbClr val="FF0000"/>
                </a:solidFill>
                <a:latin typeface="+mn-ea"/>
              </a:rPr>
              <a:t>빠른 연소</a:t>
            </a:r>
            <a:r>
              <a:rPr lang="en-US" altLang="ko-KR" sz="1700" b="1" spc="-130" dirty="0">
                <a:latin typeface="+mn-ea"/>
              </a:rPr>
              <a:t>, </a:t>
            </a:r>
            <a:r>
              <a:rPr lang="ko-KR" altLang="en-US" sz="1700" b="1" spc="-130" dirty="0">
                <a:latin typeface="+mn-ea"/>
              </a:rPr>
              <a:t>많은 </a:t>
            </a:r>
            <a:r>
              <a:rPr lang="ko-KR" altLang="en-US" b="1" spc="-130" dirty="0">
                <a:solidFill>
                  <a:srgbClr val="FF0000"/>
                </a:solidFill>
                <a:latin typeface="+mn-ea"/>
              </a:rPr>
              <a:t>연기</a:t>
            </a:r>
            <a:r>
              <a:rPr lang="ko-KR" altLang="en-US" sz="1700" b="1" spc="-130" dirty="0">
                <a:latin typeface="+mn-ea"/>
              </a:rPr>
              <a:t>와 </a:t>
            </a:r>
            <a:r>
              <a:rPr lang="ko-KR" altLang="en-US" b="1" spc="-130" dirty="0">
                <a:solidFill>
                  <a:srgbClr val="FF0000"/>
                </a:solidFill>
                <a:latin typeface="+mn-ea"/>
              </a:rPr>
              <a:t>고열</a:t>
            </a:r>
            <a:r>
              <a:rPr lang="ko-KR" altLang="en-US" sz="1700" b="1" spc="-130" dirty="0">
                <a:latin typeface="+mn-ea"/>
              </a:rPr>
              <a:t>이 발생하여</a:t>
            </a:r>
            <a:endParaRPr lang="en-US" altLang="ko-KR" sz="1700" b="1" spc="-13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700" b="1" spc="-130" dirty="0">
                <a:latin typeface="+mn-ea"/>
              </a:rPr>
              <a:t>단 시간에 다수 </a:t>
            </a:r>
            <a:r>
              <a:rPr lang="ko-KR" altLang="en-US" b="1" spc="-130" dirty="0">
                <a:latin typeface="+mn-ea"/>
              </a:rPr>
              <a:t>인명피해</a:t>
            </a:r>
            <a:r>
              <a:rPr lang="ko-KR" altLang="en-US" sz="1700" b="1" spc="-130" dirty="0">
                <a:latin typeface="+mn-ea"/>
              </a:rPr>
              <a:t> 유발 </a:t>
            </a:r>
            <a:r>
              <a:rPr lang="ko-KR" altLang="en-US" sz="1700" b="1" spc="-130" dirty="0" smtClean="0">
                <a:latin typeface="+mn-ea"/>
              </a:rPr>
              <a:t>가능성</a:t>
            </a:r>
            <a:endParaRPr lang="ko-KR" altLang="en-US" sz="1700" b="1" spc="-130" dirty="0">
              <a:latin typeface="+mn-ea"/>
            </a:endParaRPr>
          </a:p>
        </p:txBody>
      </p:sp>
      <p:grpSp>
        <p:nvGrpSpPr>
          <p:cNvPr id="22" name="그룹 6">
            <a:extLst>
              <a:ext uri="{FF2B5EF4-FFF2-40B4-BE49-F238E27FC236}">
                <a16:creationId xmlns="" xmlns:a16="http://schemas.microsoft.com/office/drawing/2014/main" id="{F7B3833F-1D2E-47D8-9A59-0602B81857A2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3" name="그림 18">
              <a:extLst>
                <a:ext uri="{FF2B5EF4-FFF2-40B4-BE49-F238E27FC236}">
                  <a16:creationId xmlns="" xmlns:a16="http://schemas.microsoft.com/office/drawing/2014/main" id="{954DFA71-B1D2-4E31-B995-CE8678286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>
              <a:extLst>
                <a:ext uri="{FF2B5EF4-FFF2-40B4-BE49-F238E27FC236}">
                  <a16:creationId xmlns="" xmlns:a16="http://schemas.microsoft.com/office/drawing/2014/main" id="{A6AD670C-6B82-4ED7-BE5C-6A96BEA6D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5" name="그림 17">
            <a:extLst>
              <a:ext uri="{FF2B5EF4-FFF2-40B4-BE49-F238E27FC236}">
                <a16:creationId xmlns="" xmlns:a16="http://schemas.microsoft.com/office/drawing/2014/main" id="{7FD4FFCF-4100-477A-ADAB-886285F11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6" name="그림 18">
            <a:extLst>
              <a:ext uri="{FF2B5EF4-FFF2-40B4-BE49-F238E27FC236}">
                <a16:creationId xmlns="" xmlns:a16="http://schemas.microsoft.com/office/drawing/2014/main" id="{3FF51334-CBD9-4E04-B44B-2185A6C2286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1" name="직사각형 1">
            <a:extLst>
              <a:ext uri="{FF2B5EF4-FFF2-40B4-BE49-F238E27FC236}">
                <a16:creationId xmlns="" xmlns:a16="http://schemas.microsoft.com/office/drawing/2014/main" id="{7857C06B-C17F-4CE7-B7C4-018AAD6EF565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12">
            <a:extLst>
              <a:ext uri="{FF2B5EF4-FFF2-40B4-BE49-F238E27FC236}">
                <a16:creationId xmlns="" xmlns:a16="http://schemas.microsoft.com/office/drawing/2014/main" id="{62D9FC50-7CB2-4D73-82B2-88E0467AE6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3" name="그림 15">
            <a:extLst>
              <a:ext uri="{FF2B5EF4-FFF2-40B4-BE49-F238E27FC236}">
                <a16:creationId xmlns="" xmlns:a16="http://schemas.microsoft.com/office/drawing/2014/main" id="{2799525C-2A50-4F0F-89D2-D8DF104C44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4" name="Slide Number Placeholder 1">
            <a:extLst>
              <a:ext uri="{FF2B5EF4-FFF2-40B4-BE49-F238E27FC236}">
                <a16:creationId xmlns="" xmlns:a16="http://schemas.microsoft.com/office/drawing/2014/main" id="{20C778BA-2433-4228-97B5-4B963F45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2634" y="645084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3489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755AB4A-7034-4A7D-A456-7E628BC98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ABFD0BA1-18AB-45A7-98EF-489CCA617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41" y="1436875"/>
            <a:ext cx="4404006" cy="4037004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105E8DC2-39D7-4B63-A19F-A3B792E91C09}"/>
              </a:ext>
            </a:extLst>
          </p:cNvPr>
          <p:cNvGrpSpPr/>
          <p:nvPr/>
        </p:nvGrpSpPr>
        <p:grpSpPr>
          <a:xfrm>
            <a:off x="1257359" y="1557365"/>
            <a:ext cx="4806573" cy="1569660"/>
            <a:chOff x="1250115" y="1963747"/>
            <a:chExt cx="4806573" cy="1569660"/>
          </a:xfrm>
        </p:grpSpPr>
        <p:sp>
          <p:nvSpPr>
            <p:cNvPr id="8" name="직사각형 7">
              <a:extLst>
                <a:ext uri="{FF2B5EF4-FFF2-40B4-BE49-F238E27FC236}">
                  <a16:creationId xmlns="" xmlns:a16="http://schemas.microsoft.com/office/drawing/2014/main" id="{ED85C55C-D0D5-47BA-BF9D-5F17663E3DAE}"/>
                </a:ext>
              </a:extLst>
            </p:cNvPr>
            <p:cNvSpPr/>
            <p:nvPr/>
          </p:nvSpPr>
          <p:spPr>
            <a:xfrm>
              <a:off x="3099616" y="19637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="" xmlns:a16="http://schemas.microsoft.com/office/drawing/2014/main" id="{8C591497-921C-415D-8CCD-1CB4D4254C01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0" name="직선 연결선 9">
                <a:extLst>
                  <a:ext uri="{FF2B5EF4-FFF2-40B4-BE49-F238E27FC236}">
                    <a16:creationId xmlns="" xmlns:a16="http://schemas.microsoft.com/office/drawing/2014/main" id="{DF0E655C-7B35-444F-832A-E70B3633E7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" name="직선 연결선 10">
                <a:extLst>
                  <a:ext uri="{FF2B5EF4-FFF2-40B4-BE49-F238E27FC236}">
                    <a16:creationId xmlns="" xmlns:a16="http://schemas.microsoft.com/office/drawing/2014/main" id="{4C435CB2-E86F-4E3C-B2CD-A135A972DF4C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E8A83F0C-AC47-42F5-B5B8-9340607F6F36}"/>
              </a:ext>
            </a:extLst>
          </p:cNvPr>
          <p:cNvGrpSpPr/>
          <p:nvPr/>
        </p:nvGrpSpPr>
        <p:grpSpPr>
          <a:xfrm>
            <a:off x="1257359" y="3919136"/>
            <a:ext cx="4806573" cy="1569660"/>
            <a:chOff x="1250115" y="4726885"/>
            <a:chExt cx="4806573" cy="1569660"/>
          </a:xfrm>
        </p:grpSpPr>
        <p:sp>
          <p:nvSpPr>
            <p:cNvPr id="13" name="직사각형 12">
              <a:extLst>
                <a:ext uri="{FF2B5EF4-FFF2-40B4-BE49-F238E27FC236}">
                  <a16:creationId xmlns="" xmlns:a16="http://schemas.microsoft.com/office/drawing/2014/main" id="{C0D350FF-5EAE-4088-A6B1-604B9947B138}"/>
                </a:ext>
              </a:extLst>
            </p:cNvPr>
            <p:cNvSpPr/>
            <p:nvPr/>
          </p:nvSpPr>
          <p:spPr>
            <a:xfrm flipV="1">
              <a:off x="3124337" y="47268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="" xmlns:a16="http://schemas.microsoft.com/office/drawing/2014/main" id="{38756C12-DF7C-4878-99B4-882E476FAE45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5" name="직선 연결선 14">
                <a:extLst>
                  <a:ext uri="{FF2B5EF4-FFF2-40B4-BE49-F238E27FC236}">
                    <a16:creationId xmlns="" xmlns:a16="http://schemas.microsoft.com/office/drawing/2014/main" id="{BF7DEA83-1BBE-44AD-A719-98722E06C0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="" xmlns:a16="http://schemas.microsoft.com/office/drawing/2014/main" id="{BBFA1AAB-0F9D-4DBE-A7FE-CBCA0A5D4FE5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2" name="직사각형 1"/>
          <p:cNvSpPr/>
          <p:nvPr/>
        </p:nvSpPr>
        <p:spPr>
          <a:xfrm>
            <a:off x="1257359" y="2516761"/>
            <a:ext cx="4949825" cy="19851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화재 현장에 어떤 가구가 있느냐에 따라</a:t>
            </a:r>
            <a:endParaRPr lang="en-US" altLang="ko-KR" b="1" kern="0" dirty="0">
              <a:solidFill>
                <a:srgbClr val="000000"/>
              </a:solidFill>
              <a:latin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b="1" kern="0" dirty="0">
                <a:solidFill>
                  <a:srgbClr val="FF0000"/>
                </a:solidFill>
                <a:latin typeface="+mn-ea"/>
              </a:rPr>
              <a:t>유독 가스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의 피해도 큰 차이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!</a:t>
            </a:r>
          </a:p>
          <a:p>
            <a:pPr algn="ctr" fontAlgn="base">
              <a:lnSpc>
                <a:spcPct val="150000"/>
              </a:lnSpc>
            </a:pPr>
            <a:endParaRPr lang="en-US" altLang="ko-KR" sz="1000" b="1" kern="0" dirty="0">
              <a:solidFill>
                <a:srgbClr val="000000"/>
              </a:solidFill>
              <a:latin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유독가스가 많이 나오는 디자인이 예쁜 합성 가구 보다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원목 가구가 좀 더 </a:t>
            </a:r>
            <a:r>
              <a:rPr lang="ko-KR" altLang="en-US" b="1" kern="0" dirty="0" smtClean="0">
                <a:solidFill>
                  <a:srgbClr val="000000"/>
                </a:solidFill>
                <a:latin typeface="+mn-ea"/>
              </a:rPr>
              <a:t>안전</a:t>
            </a:r>
            <a:endParaRPr lang="ko-KR" altLang="en-US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grpSp>
        <p:nvGrpSpPr>
          <p:cNvPr id="21" name="그룹 6">
            <a:extLst>
              <a:ext uri="{FF2B5EF4-FFF2-40B4-BE49-F238E27FC236}">
                <a16:creationId xmlns="" xmlns:a16="http://schemas.microsoft.com/office/drawing/2014/main" id="{EE41DDE3-0657-4FE4-BD3B-5331090C3E40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5" name="그림 18">
              <a:extLst>
                <a:ext uri="{FF2B5EF4-FFF2-40B4-BE49-F238E27FC236}">
                  <a16:creationId xmlns="" xmlns:a16="http://schemas.microsoft.com/office/drawing/2014/main" id="{BEF0E9B4-4E82-4C6F-A372-4F122C311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6" name="그림 19">
              <a:extLst>
                <a:ext uri="{FF2B5EF4-FFF2-40B4-BE49-F238E27FC236}">
                  <a16:creationId xmlns="" xmlns:a16="http://schemas.microsoft.com/office/drawing/2014/main" id="{A4940AEA-BE3E-4505-ACFF-B6C9A2239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7" name="그림 17">
            <a:extLst>
              <a:ext uri="{FF2B5EF4-FFF2-40B4-BE49-F238E27FC236}">
                <a16:creationId xmlns="" xmlns:a16="http://schemas.microsoft.com/office/drawing/2014/main" id="{5A929F8B-A5DC-449E-B08E-EDE5A579F0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8" name="그림 18">
            <a:extLst>
              <a:ext uri="{FF2B5EF4-FFF2-40B4-BE49-F238E27FC236}">
                <a16:creationId xmlns="" xmlns:a16="http://schemas.microsoft.com/office/drawing/2014/main" id="{42570078-8806-46AE-9459-024C7692C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0" name="직사각형 1">
            <a:extLst>
              <a:ext uri="{FF2B5EF4-FFF2-40B4-BE49-F238E27FC236}">
                <a16:creationId xmlns="" xmlns:a16="http://schemas.microsoft.com/office/drawing/2014/main" id="{6F7B49AA-5AE0-4E66-B939-994088AFA5CA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12">
            <a:extLst>
              <a:ext uri="{FF2B5EF4-FFF2-40B4-BE49-F238E27FC236}">
                <a16:creationId xmlns="" xmlns:a16="http://schemas.microsoft.com/office/drawing/2014/main" id="{B8F5A3E6-D4D2-4E8E-B637-D456F87D8DE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2" name="그림 15">
            <a:extLst>
              <a:ext uri="{FF2B5EF4-FFF2-40B4-BE49-F238E27FC236}">
                <a16:creationId xmlns="" xmlns:a16="http://schemas.microsoft.com/office/drawing/2014/main" id="{8B8FE7F3-A21F-4C34-A8BA-FE2853ACCB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5" name="Slide Number Placeholder 1">
            <a:extLst>
              <a:ext uri="{FF2B5EF4-FFF2-40B4-BE49-F238E27FC236}">
                <a16:creationId xmlns="" xmlns:a16="http://schemas.microsoft.com/office/drawing/2014/main" id="{10FCD7EB-00C7-41B7-83FD-1FA4F1CA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2634" y="645084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36" name="직사각형 8">
            <a:extLst>
              <a:ext uri="{FF2B5EF4-FFF2-40B4-BE49-F238E27FC236}">
                <a16:creationId xmlns="" xmlns:a16="http://schemas.microsoft.com/office/drawing/2014/main" id="{840971D0-FFD5-4B8E-92E3-93F52D4F6903}"/>
              </a:ext>
            </a:extLst>
          </p:cNvPr>
          <p:cNvSpPr/>
          <p:nvPr/>
        </p:nvSpPr>
        <p:spPr>
          <a:xfrm>
            <a:off x="990069" y="29239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원목가구와 합성목재 가구의 차이는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AEC745B-D378-4644-8D72-5A464A4D049C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670059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10D35FE-A4A1-4904-A953-C3B87E415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5103"/>
            <a:ext cx="9897192" cy="6875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D9329A9-9BB5-4F75-8599-578F5740F31E}"/>
              </a:ext>
            </a:extLst>
          </p:cNvPr>
          <p:cNvSpPr txBox="1"/>
          <p:nvPr/>
        </p:nvSpPr>
        <p:spPr>
          <a:xfrm>
            <a:off x="61181" y="1577293"/>
            <a:ext cx="9897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+mn-ea"/>
              </a:rPr>
              <a:t>“ </a:t>
            </a:r>
            <a:r>
              <a:rPr lang="ko-KR" altLang="en-US" sz="2000" b="1" dirty="0">
                <a:latin typeface="+mn-ea"/>
              </a:rPr>
              <a:t>집 안의 가구 종류에 따라 그 정도가 달라지는 </a:t>
            </a:r>
            <a:r>
              <a:rPr lang="ko-KR" altLang="en-US" sz="2800" b="1" u="sng" dirty="0">
                <a:solidFill>
                  <a:srgbClr val="002060"/>
                </a:solidFill>
                <a:latin typeface="+mn-ea"/>
              </a:rPr>
              <a:t>유독가스 피해</a:t>
            </a:r>
            <a:r>
              <a:rPr lang="ko-KR" altLang="en-US" sz="2000" b="1" u="sng" dirty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2000" b="1" dirty="0">
                <a:latin typeface="+mn-ea"/>
              </a:rPr>
              <a:t>”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208BDB-6A3D-4BD7-83D4-C270E0F49ED6}"/>
              </a:ext>
            </a:extLst>
          </p:cNvPr>
          <p:cNvSpPr txBox="1"/>
          <p:nvPr/>
        </p:nvSpPr>
        <p:spPr>
          <a:xfrm>
            <a:off x="275505" y="4529904"/>
            <a:ext cx="98971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latin typeface="+mn-ea"/>
              </a:rPr>
              <a:t>유독가스를 발생시키는 합성목재 가구보다는</a:t>
            </a:r>
            <a:endParaRPr lang="en-US" altLang="ko-KR" sz="2400" b="1" dirty="0">
              <a:latin typeface="+mn-ea"/>
            </a:endParaRPr>
          </a:p>
          <a:p>
            <a:pPr algn="ctr"/>
            <a:r>
              <a:rPr lang="ko-KR" altLang="en-US" sz="2800" b="1" u="sng" dirty="0">
                <a:solidFill>
                  <a:srgbClr val="FF0000"/>
                </a:solidFill>
                <a:latin typeface="+mn-ea"/>
              </a:rPr>
              <a:t>원목 가구가 더 안전</a:t>
            </a:r>
            <a:r>
              <a:rPr lang="en-US" altLang="ko-KR" sz="2800" b="1" u="sng" dirty="0">
                <a:solidFill>
                  <a:srgbClr val="FF0000"/>
                </a:solidFill>
                <a:latin typeface="+mn-ea"/>
              </a:rPr>
              <a:t>!</a:t>
            </a:r>
            <a:endParaRPr lang="ko-KR" altLang="en-US" sz="2800" b="1" u="sng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5B5587C1-AECA-4DFB-979C-03C3B84C8DAF}"/>
              </a:ext>
            </a:extLst>
          </p:cNvPr>
          <p:cNvGrpSpPr/>
          <p:nvPr/>
        </p:nvGrpSpPr>
        <p:grpSpPr>
          <a:xfrm>
            <a:off x="1457480" y="2263326"/>
            <a:ext cx="3552297" cy="2166004"/>
            <a:chOff x="1286403" y="3121293"/>
            <a:chExt cx="3242614" cy="1663908"/>
          </a:xfrm>
        </p:grpSpPr>
        <p:grpSp>
          <p:nvGrpSpPr>
            <p:cNvPr id="27" name="그룹 26">
              <a:extLst>
                <a:ext uri="{FF2B5EF4-FFF2-40B4-BE49-F238E27FC236}">
                  <a16:creationId xmlns="" xmlns:a16="http://schemas.microsoft.com/office/drawing/2014/main" id="{DC40F41F-A2CC-4893-B4B9-04E0C9D225D0}"/>
                </a:ext>
              </a:extLst>
            </p:cNvPr>
            <p:cNvGrpSpPr/>
            <p:nvPr/>
          </p:nvGrpSpPr>
          <p:grpSpPr>
            <a:xfrm>
              <a:off x="1286403" y="3121293"/>
              <a:ext cx="3242614" cy="1252592"/>
              <a:chOff x="1286403" y="3121293"/>
              <a:chExt cx="3242614" cy="1252592"/>
            </a:xfrm>
          </p:grpSpPr>
          <p:pic>
            <p:nvPicPr>
              <p:cNvPr id="5" name="그림 4" descr="바닥, 실내, 생활, 방이(가) 표시된 사진&#10;&#10;자동 생성된 설명">
                <a:extLst>
                  <a:ext uri="{FF2B5EF4-FFF2-40B4-BE49-F238E27FC236}">
                    <a16:creationId xmlns="" xmlns:a16="http://schemas.microsoft.com/office/drawing/2014/main" id="{04EDA0BF-9C3A-42E4-8F18-300DCC54DE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83"/>
              <a:stretch/>
            </p:blipFill>
            <p:spPr>
              <a:xfrm>
                <a:off x="2963383" y="3121293"/>
                <a:ext cx="1565634" cy="125259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8" name="그림 7" descr="실내, 천장, 방, 침대이(가) 표시된 사진&#10;&#10;자동 생성된 설명">
                <a:extLst>
                  <a:ext uri="{FF2B5EF4-FFF2-40B4-BE49-F238E27FC236}">
                    <a16:creationId xmlns="" xmlns:a16="http://schemas.microsoft.com/office/drawing/2014/main" id="{916D9113-328C-4A04-98DD-8B2454A68D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57" b="10000"/>
              <a:stretch/>
            </p:blipFill>
            <p:spPr>
              <a:xfrm>
                <a:off x="1286403" y="3121294"/>
                <a:ext cx="1565634" cy="125161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762CB25-5009-40CE-91DB-19FBC14CD8E0}"/>
                </a:ext>
              </a:extLst>
            </p:cNvPr>
            <p:cNvSpPr txBox="1"/>
            <p:nvPr/>
          </p:nvSpPr>
          <p:spPr>
            <a:xfrm>
              <a:off x="1286403" y="4451145"/>
              <a:ext cx="3242613" cy="334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합성목재 가구</a:t>
              </a:r>
              <a:endParaRPr lang="ko-KR" altLang="en-US" sz="1400" b="1" dirty="0">
                <a:solidFill>
                  <a:srgbClr val="002060"/>
                </a:solidFill>
                <a:latin typeface="+mn-ea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C9C90042-EE1E-41B0-A81F-C822984C9104}"/>
              </a:ext>
            </a:extLst>
          </p:cNvPr>
          <p:cNvGrpSpPr/>
          <p:nvPr/>
        </p:nvGrpSpPr>
        <p:grpSpPr>
          <a:xfrm>
            <a:off x="5224101" y="2217146"/>
            <a:ext cx="3552296" cy="2212184"/>
            <a:chOff x="5370633" y="3121293"/>
            <a:chExt cx="3242614" cy="1663908"/>
          </a:xfrm>
        </p:grpSpPr>
        <p:grpSp>
          <p:nvGrpSpPr>
            <p:cNvPr id="28" name="그룹 27">
              <a:extLst>
                <a:ext uri="{FF2B5EF4-FFF2-40B4-BE49-F238E27FC236}">
                  <a16:creationId xmlns="" xmlns:a16="http://schemas.microsoft.com/office/drawing/2014/main" id="{8A103DA4-1895-4053-93F9-8D8E686C6E69}"/>
                </a:ext>
              </a:extLst>
            </p:cNvPr>
            <p:cNvGrpSpPr/>
            <p:nvPr/>
          </p:nvGrpSpPr>
          <p:grpSpPr>
            <a:xfrm>
              <a:off x="5370633" y="3121293"/>
              <a:ext cx="3242614" cy="1252592"/>
              <a:chOff x="5370633" y="3121293"/>
              <a:chExt cx="3242614" cy="1252592"/>
            </a:xfrm>
          </p:grpSpPr>
          <p:pic>
            <p:nvPicPr>
              <p:cNvPr id="15" name="그림 14" descr="바닥, 테이블, 실내, 의자이(가) 표시된 사진&#10;&#10;자동 생성된 설명">
                <a:extLst>
                  <a:ext uri="{FF2B5EF4-FFF2-40B4-BE49-F238E27FC236}">
                    <a16:creationId xmlns="" xmlns:a16="http://schemas.microsoft.com/office/drawing/2014/main" id="{C369A612-41E6-4D91-A4FD-C67F879758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95"/>
              <a:stretch/>
            </p:blipFill>
            <p:spPr>
              <a:xfrm>
                <a:off x="5370633" y="3141015"/>
                <a:ext cx="1542593" cy="123287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9" name="그림 18" descr="캐비닛, 주방, 실내, 냉장고이(가) 표시된 사진&#10;&#10;자동 생성된 설명">
                <a:extLst>
                  <a:ext uri="{FF2B5EF4-FFF2-40B4-BE49-F238E27FC236}">
                    <a16:creationId xmlns="" xmlns:a16="http://schemas.microsoft.com/office/drawing/2014/main" id="{029FB4FC-9DA6-4D18-8D6D-373457556D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17" b="9817"/>
              <a:stretch/>
            </p:blipFill>
            <p:spPr>
              <a:xfrm>
                <a:off x="7055855" y="3121293"/>
                <a:ext cx="1557392" cy="125161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1A362EE3-5AE2-4B5B-A9DB-29877DB2E5C2}"/>
                </a:ext>
              </a:extLst>
            </p:cNvPr>
            <p:cNvSpPr txBox="1"/>
            <p:nvPr/>
          </p:nvSpPr>
          <p:spPr>
            <a:xfrm>
              <a:off x="5370634" y="4451145"/>
              <a:ext cx="3242613" cy="334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원목 가구</a:t>
              </a:r>
              <a:endParaRPr lang="ko-KR" altLang="en-US" sz="1400" b="1" dirty="0">
                <a:solidFill>
                  <a:srgbClr val="002060"/>
                </a:solidFill>
                <a:latin typeface="+mn-ea"/>
              </a:endParaRPr>
            </a:p>
          </p:txBody>
        </p:sp>
      </p:grpSp>
      <p:grpSp>
        <p:nvGrpSpPr>
          <p:cNvPr id="22" name="그룹 6">
            <a:extLst>
              <a:ext uri="{FF2B5EF4-FFF2-40B4-BE49-F238E27FC236}">
                <a16:creationId xmlns="" xmlns:a16="http://schemas.microsoft.com/office/drawing/2014/main" id="{8A4CFC37-787B-4FDF-9BF8-3B0EDD73A8E0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3" name="그림 18">
              <a:extLst>
                <a:ext uri="{FF2B5EF4-FFF2-40B4-BE49-F238E27FC236}">
                  <a16:creationId xmlns="" xmlns:a16="http://schemas.microsoft.com/office/drawing/2014/main" id="{5BD38C86-23AB-41B5-9924-4DEA6B3F0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>
              <a:extLst>
                <a:ext uri="{FF2B5EF4-FFF2-40B4-BE49-F238E27FC236}">
                  <a16:creationId xmlns="" xmlns:a16="http://schemas.microsoft.com/office/drawing/2014/main" id="{E2C8747D-6D66-471F-AD96-396A1F1C9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5" name="그림 17">
            <a:extLst>
              <a:ext uri="{FF2B5EF4-FFF2-40B4-BE49-F238E27FC236}">
                <a16:creationId xmlns="" xmlns:a16="http://schemas.microsoft.com/office/drawing/2014/main" id="{1F4EAD63-D354-41E4-99A7-3C93039884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4" name="그림 18">
            <a:extLst>
              <a:ext uri="{FF2B5EF4-FFF2-40B4-BE49-F238E27FC236}">
                <a16:creationId xmlns="" xmlns:a16="http://schemas.microsoft.com/office/drawing/2014/main" id="{D56CB99C-FC01-4575-8A74-83563BBE5398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0" name="직사각형 1">
            <a:extLst>
              <a:ext uri="{FF2B5EF4-FFF2-40B4-BE49-F238E27FC236}">
                <a16:creationId xmlns="" xmlns:a16="http://schemas.microsoft.com/office/drawing/2014/main" id="{84C24B1E-1AF5-44E2-B77D-6E49BCA866B9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그림 12">
            <a:extLst>
              <a:ext uri="{FF2B5EF4-FFF2-40B4-BE49-F238E27FC236}">
                <a16:creationId xmlns="" xmlns:a16="http://schemas.microsoft.com/office/drawing/2014/main" id="{2548E81E-8B54-44B5-B885-09C7D3B24A9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7" name="그림 15">
            <a:extLst>
              <a:ext uri="{FF2B5EF4-FFF2-40B4-BE49-F238E27FC236}">
                <a16:creationId xmlns="" xmlns:a16="http://schemas.microsoft.com/office/drawing/2014/main" id="{1E26CBA5-BC85-4D52-9EFC-C0A0A3F6295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2" name="Slide Number Placeholder 1">
            <a:extLst>
              <a:ext uri="{FF2B5EF4-FFF2-40B4-BE49-F238E27FC236}">
                <a16:creationId xmlns="" xmlns:a16="http://schemas.microsoft.com/office/drawing/2014/main" id="{0D5D53F8-DF76-4B8F-AC2F-B5378464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2634" y="645084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33" name="직사각형 8">
            <a:extLst>
              <a:ext uri="{FF2B5EF4-FFF2-40B4-BE49-F238E27FC236}">
                <a16:creationId xmlns="" xmlns:a16="http://schemas.microsoft.com/office/drawing/2014/main" id="{872C796D-7C7E-4D51-B25A-F005453CE058}"/>
              </a:ext>
            </a:extLst>
          </p:cNvPr>
          <p:cNvSpPr/>
          <p:nvPr/>
        </p:nvSpPr>
        <p:spPr>
          <a:xfrm>
            <a:off x="990069" y="29239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원목가구와 합성목재 가구의 차이는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AB62DE3-36FD-4886-AB62-B7AF951629AD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17041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E36CE67-6B86-4834-9362-2D08A593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="" xmlns:a16="http://schemas.microsoft.com/office/drawing/2014/main" id="{4F3DC37F-49B8-45E0-A044-359007997675}"/>
              </a:ext>
            </a:extLst>
          </p:cNvPr>
          <p:cNvGrpSpPr/>
          <p:nvPr/>
        </p:nvGrpSpPr>
        <p:grpSpPr>
          <a:xfrm>
            <a:off x="1360984" y="2615650"/>
            <a:ext cx="2042304" cy="2741631"/>
            <a:chOff x="1434925" y="3168194"/>
            <a:chExt cx="2042304" cy="2741631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1A362EE3-5AE2-4B5B-A9DB-29877DB2E5C2}"/>
                </a:ext>
              </a:extLst>
            </p:cNvPr>
            <p:cNvSpPr txBox="1"/>
            <p:nvPr/>
          </p:nvSpPr>
          <p:spPr>
            <a:xfrm>
              <a:off x="1434925" y="5540493"/>
              <a:ext cx="204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원목 가구</a:t>
              </a:r>
              <a:endParaRPr lang="ko-KR" altLang="en-US" sz="1200" b="1" dirty="0">
                <a:solidFill>
                  <a:srgbClr val="002060"/>
                </a:solidFill>
                <a:latin typeface="+mn-ea"/>
              </a:endParaRPr>
            </a:p>
          </p:txBody>
        </p:sp>
        <p:pic>
          <p:nvPicPr>
            <p:cNvPr id="20" name="그림 19" descr="건물, 앉아있는, 고양이, 벽돌이(가) 표시된 사진&#10;&#10;자동 생성된 설명">
              <a:extLst>
                <a:ext uri="{FF2B5EF4-FFF2-40B4-BE49-F238E27FC236}">
                  <a16:creationId xmlns="" xmlns:a16="http://schemas.microsoft.com/office/drawing/2014/main" id="{FEE00A7D-8FDC-437F-837E-DA86C4D7B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59" t="23084" r="9428" b="8497"/>
            <a:stretch/>
          </p:blipFill>
          <p:spPr>
            <a:xfrm flipH="1">
              <a:off x="1434925" y="3168194"/>
              <a:ext cx="2042304" cy="22513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B72EF783-331F-4C68-B428-95F78920A8FC}"/>
              </a:ext>
            </a:extLst>
          </p:cNvPr>
          <p:cNvGrpSpPr/>
          <p:nvPr/>
        </p:nvGrpSpPr>
        <p:grpSpPr>
          <a:xfrm>
            <a:off x="4424440" y="2612750"/>
            <a:ext cx="2042305" cy="2742161"/>
            <a:chOff x="4325816" y="3167664"/>
            <a:chExt cx="2042305" cy="2742161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762CB25-5009-40CE-91DB-19FBC14CD8E0}"/>
                </a:ext>
              </a:extLst>
            </p:cNvPr>
            <p:cNvSpPr txBox="1"/>
            <p:nvPr/>
          </p:nvSpPr>
          <p:spPr>
            <a:xfrm>
              <a:off x="4325816" y="5540493"/>
              <a:ext cx="2042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합성목재 가구</a:t>
              </a:r>
              <a:endParaRPr lang="ko-KR" altLang="en-US" sz="1200" b="1" dirty="0">
                <a:solidFill>
                  <a:srgbClr val="002060"/>
                </a:solidFill>
                <a:latin typeface="+mn-ea"/>
              </a:endParaRPr>
            </a:p>
          </p:txBody>
        </p:sp>
        <p:pic>
          <p:nvPicPr>
            <p:cNvPr id="21" name="그림 20" descr="건물, 앉아있는, 고양이, 벽돌이(가) 표시된 사진&#10;&#10;자동 생성된 설명">
              <a:extLst>
                <a:ext uri="{FF2B5EF4-FFF2-40B4-BE49-F238E27FC236}">
                  <a16:creationId xmlns="" xmlns:a16="http://schemas.microsoft.com/office/drawing/2014/main" id="{678C3C94-E3EC-4305-AFCE-CB1026705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4" t="23084" r="56194" b="8497"/>
            <a:stretch/>
          </p:blipFill>
          <p:spPr>
            <a:xfrm flipH="1">
              <a:off x="4325817" y="3167664"/>
              <a:ext cx="2042304" cy="22513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7" name="L 도형 6">
            <a:extLst>
              <a:ext uri="{FF2B5EF4-FFF2-40B4-BE49-F238E27FC236}">
                <a16:creationId xmlns="" xmlns:a16="http://schemas.microsoft.com/office/drawing/2014/main" id="{D73C9738-90BD-4D07-9FEC-028C204A54CE}"/>
              </a:ext>
            </a:extLst>
          </p:cNvPr>
          <p:cNvSpPr/>
          <p:nvPr/>
        </p:nvSpPr>
        <p:spPr>
          <a:xfrm rot="2700000">
            <a:off x="3717544" y="3460460"/>
            <a:ext cx="597894" cy="555960"/>
          </a:xfrm>
          <a:prstGeom prst="corner">
            <a:avLst>
              <a:gd name="adj1" fmla="val 28710"/>
              <a:gd name="adj2" fmla="val 30645"/>
            </a:avLst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+mn-ea"/>
            </a:endParaRPr>
          </a:p>
        </p:txBody>
      </p:sp>
      <p:sp>
        <p:nvSpPr>
          <p:cNvPr id="9" name="말풍선: 모서리가 둥근 사각형 8">
            <a:extLst>
              <a:ext uri="{FF2B5EF4-FFF2-40B4-BE49-F238E27FC236}">
                <a16:creationId xmlns="" xmlns:a16="http://schemas.microsoft.com/office/drawing/2014/main" id="{1170A702-E204-4797-BD86-BE25CCFAD0A5}"/>
              </a:ext>
            </a:extLst>
          </p:cNvPr>
          <p:cNvSpPr/>
          <p:nvPr/>
        </p:nvSpPr>
        <p:spPr>
          <a:xfrm>
            <a:off x="6900217" y="2496106"/>
            <a:ext cx="2590800" cy="1080951"/>
          </a:xfrm>
          <a:prstGeom prst="wedgeRoundRectCallout">
            <a:avLst>
              <a:gd name="adj1" fmla="val -58415"/>
              <a:gd name="adj2" fmla="val 3375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대팻밥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톱밥 등과 발포제를 섞어</a:t>
            </a:r>
            <a:endParaRPr lang="en-US" altLang="ko-KR" sz="1200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원목과 비슷하게 만든 합성 가구</a:t>
            </a:r>
          </a:p>
        </p:txBody>
      </p:sp>
      <p:sp>
        <p:nvSpPr>
          <p:cNvPr id="22" name="말풍선: 모서리가 둥근 사각형 21">
            <a:extLst>
              <a:ext uri="{FF2B5EF4-FFF2-40B4-BE49-F238E27FC236}">
                <a16:creationId xmlns="" xmlns:a16="http://schemas.microsoft.com/office/drawing/2014/main" id="{7FA3674F-3D9D-441F-807D-D3959CC58160}"/>
              </a:ext>
            </a:extLst>
          </p:cNvPr>
          <p:cNvSpPr/>
          <p:nvPr/>
        </p:nvSpPr>
        <p:spPr>
          <a:xfrm>
            <a:off x="6903801" y="3928205"/>
            <a:ext cx="2590800" cy="1080951"/>
          </a:xfrm>
          <a:prstGeom prst="wedgeRoundRectCallout">
            <a:avLst>
              <a:gd name="adj1" fmla="val -57761"/>
              <a:gd name="adj2" fmla="val -3360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err="1">
                <a:solidFill>
                  <a:schemeClr val="tx1"/>
                </a:solidFill>
                <a:latin typeface="+mn-ea"/>
              </a:rPr>
              <a:t>하이그로시</a:t>
            </a:r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(High-glossy) </a:t>
            </a:r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가구는</a:t>
            </a:r>
            <a:endParaRPr lang="en-US" altLang="ko-KR" sz="1200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고광택 코팅 또는 도장을 한 가구</a:t>
            </a:r>
            <a:endParaRPr lang="en-US" altLang="ko-KR" sz="1200" b="1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17" name="그룹 6">
            <a:extLst>
              <a:ext uri="{FF2B5EF4-FFF2-40B4-BE49-F238E27FC236}">
                <a16:creationId xmlns="" xmlns:a16="http://schemas.microsoft.com/office/drawing/2014/main" id="{C063CF78-9CA4-49BE-B956-C0CB665BB9C3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8" name="그림 18">
              <a:extLst>
                <a:ext uri="{FF2B5EF4-FFF2-40B4-BE49-F238E27FC236}">
                  <a16:creationId xmlns="" xmlns:a16="http://schemas.microsoft.com/office/drawing/2014/main" id="{DD857804-06BD-464A-BC9A-55D722C7A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>
              <a:extLst>
                <a:ext uri="{FF2B5EF4-FFF2-40B4-BE49-F238E27FC236}">
                  <a16:creationId xmlns="" xmlns:a16="http://schemas.microsoft.com/office/drawing/2014/main" id="{2F69C319-20CB-486B-A7CD-63A46D53D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5" name="그림 17">
            <a:extLst>
              <a:ext uri="{FF2B5EF4-FFF2-40B4-BE49-F238E27FC236}">
                <a16:creationId xmlns="" xmlns:a16="http://schemas.microsoft.com/office/drawing/2014/main" id="{E1CF0098-BB6C-4CB3-9FC4-A251FEB6A9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1" name="그림 18">
            <a:extLst>
              <a:ext uri="{FF2B5EF4-FFF2-40B4-BE49-F238E27FC236}">
                <a16:creationId xmlns="" xmlns:a16="http://schemas.microsoft.com/office/drawing/2014/main" id="{09BA0864-D771-4751-B8A3-8E2C725BA2B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3" name="직사각형 1">
            <a:extLst>
              <a:ext uri="{FF2B5EF4-FFF2-40B4-BE49-F238E27FC236}">
                <a16:creationId xmlns="" xmlns:a16="http://schemas.microsoft.com/office/drawing/2014/main" id="{2C67393B-D2BF-4D86-8344-EE9BEE389512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그림 12">
            <a:extLst>
              <a:ext uri="{FF2B5EF4-FFF2-40B4-BE49-F238E27FC236}">
                <a16:creationId xmlns="" xmlns:a16="http://schemas.microsoft.com/office/drawing/2014/main" id="{A0E8647D-98D8-427D-A688-EB566F740E9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4" name="그림 15">
            <a:extLst>
              <a:ext uri="{FF2B5EF4-FFF2-40B4-BE49-F238E27FC236}">
                <a16:creationId xmlns="" xmlns:a16="http://schemas.microsoft.com/office/drawing/2014/main" id="{3DFBD486-1CB8-412A-A9E4-2598A371AFB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F4D39DFB-D6D3-47D1-9B32-5C7D01A1070D}"/>
              </a:ext>
            </a:extLst>
          </p:cNvPr>
          <p:cNvSpPr/>
          <p:nvPr/>
        </p:nvSpPr>
        <p:spPr>
          <a:xfrm>
            <a:off x="1316383" y="1726520"/>
            <a:ext cx="7567343" cy="4014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D9329A9-9BB5-4F75-8599-578F5740F31E}"/>
              </a:ext>
            </a:extLst>
          </p:cNvPr>
          <p:cNvSpPr txBox="1"/>
          <p:nvPr/>
        </p:nvSpPr>
        <p:spPr>
          <a:xfrm>
            <a:off x="168236" y="1744848"/>
            <a:ext cx="9897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“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집 안의 가구 종류에 따라 </a:t>
            </a:r>
            <a:r>
              <a:rPr lang="ko-KR" altLang="en-US" sz="2000" b="1" u="sng" dirty="0">
                <a:solidFill>
                  <a:srgbClr val="FFFF00"/>
                </a:solidFill>
                <a:latin typeface="+mn-ea"/>
              </a:rPr>
              <a:t>불이 번지는 속도의 차이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가 큽니다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.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”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Slide Number Placeholder 1">
            <a:extLst>
              <a:ext uri="{FF2B5EF4-FFF2-40B4-BE49-F238E27FC236}">
                <a16:creationId xmlns="" xmlns:a16="http://schemas.microsoft.com/office/drawing/2014/main" id="{FC8746D4-4FE6-47D9-AF22-4BF3B6A5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2634" y="645084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30" name="직사각형 8">
            <a:extLst>
              <a:ext uri="{FF2B5EF4-FFF2-40B4-BE49-F238E27FC236}">
                <a16:creationId xmlns="" xmlns:a16="http://schemas.microsoft.com/office/drawing/2014/main" id="{83C5E200-3957-4CF0-8CBA-AF18FB4A5688}"/>
              </a:ext>
            </a:extLst>
          </p:cNvPr>
          <p:cNvSpPr/>
          <p:nvPr/>
        </p:nvSpPr>
        <p:spPr>
          <a:xfrm>
            <a:off x="990069" y="29239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원목가구와 합성목재 가구의 차이는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D19B37B5-1524-4263-B273-7FDB3BA4844C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76536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7F8D7D8-2E18-4E02-8D8E-3AC475033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5" name="그림 4" descr="건물, 테이블, 문, 창문이(가) 표시된 사진&#10;&#10;자동 생성된 설명">
            <a:extLst>
              <a:ext uri="{FF2B5EF4-FFF2-40B4-BE49-F238E27FC236}">
                <a16:creationId xmlns="" xmlns:a16="http://schemas.microsoft.com/office/drawing/2014/main" id="{76C67456-DB5B-4A7C-A8E5-030B595FD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11680" r="9343" b="8649"/>
          <a:stretch/>
        </p:blipFill>
        <p:spPr>
          <a:xfrm flipH="1">
            <a:off x="1206019" y="2437604"/>
            <a:ext cx="3357497" cy="195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그림 7" descr="사람, 실내, 여자, 서있는이(가) 표시된 사진&#10;&#10;자동 생성된 설명">
            <a:extLst>
              <a:ext uri="{FF2B5EF4-FFF2-40B4-BE49-F238E27FC236}">
                <a16:creationId xmlns="" xmlns:a16="http://schemas.microsoft.com/office/drawing/2014/main" id="{30E719DB-3C90-4519-BFF3-6EA65261AC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1" t="35704" r="17982" b="4848"/>
          <a:stretch/>
        </p:blipFill>
        <p:spPr>
          <a:xfrm flipH="1">
            <a:off x="5511478" y="2459461"/>
            <a:ext cx="3274432" cy="195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C0ACE25D-EDA6-484D-8277-55F355D40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40" y="3273482"/>
            <a:ext cx="480484" cy="388962"/>
          </a:xfrm>
          <a:prstGeom prst="rect">
            <a:avLst/>
          </a:prstGeom>
          <a:effectLst>
            <a:glow rad="127000">
              <a:schemeClr val="accent1">
                <a:alpha val="29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D71C0CA-0E79-4D97-89D5-7405F7D8C17B}"/>
              </a:ext>
            </a:extLst>
          </p:cNvPr>
          <p:cNvSpPr txBox="1"/>
          <p:nvPr/>
        </p:nvSpPr>
        <p:spPr>
          <a:xfrm>
            <a:off x="168236" y="4678548"/>
            <a:ext cx="9897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합성목재 가구</a:t>
            </a:r>
            <a:r>
              <a:rPr lang="ko-KR" altLang="en-US" sz="2400" b="1" dirty="0">
                <a:latin typeface="+mn-ea"/>
              </a:rPr>
              <a:t>는 </a:t>
            </a:r>
            <a:r>
              <a:rPr lang="ko-KR" altLang="en-US" sz="2400" b="1" dirty="0" err="1">
                <a:latin typeface="+mn-ea"/>
              </a:rPr>
              <a:t>목분과</a:t>
            </a:r>
            <a:r>
              <a:rPr lang="ko-KR" altLang="en-US" sz="2400" b="1" dirty="0">
                <a:latin typeface="+mn-ea"/>
              </a:rPr>
              <a:t> 발포제를 압축해 만들어</a:t>
            </a:r>
            <a:endParaRPr lang="en-US" altLang="ko-KR" sz="2400" b="1" dirty="0">
              <a:latin typeface="+mn-ea"/>
            </a:endParaRPr>
          </a:p>
          <a:p>
            <a:pPr algn="ctr"/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쉽게 불이 붙고 타는 속도도 빠릅니다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</a:rPr>
              <a:t>!</a:t>
            </a:r>
            <a:endParaRPr lang="ko-KR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3F34B903-025D-4C9D-8C47-CB7F28458C60}"/>
              </a:ext>
            </a:extLst>
          </p:cNvPr>
          <p:cNvSpPr/>
          <p:nvPr/>
        </p:nvSpPr>
        <p:spPr>
          <a:xfrm>
            <a:off x="7148694" y="2606465"/>
            <a:ext cx="1524001" cy="152400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  <p:grpSp>
        <p:nvGrpSpPr>
          <p:cNvPr id="13" name="그룹 6">
            <a:extLst>
              <a:ext uri="{FF2B5EF4-FFF2-40B4-BE49-F238E27FC236}">
                <a16:creationId xmlns="" xmlns:a16="http://schemas.microsoft.com/office/drawing/2014/main" id="{6BD6A1D6-3D22-40C4-926E-3C62C819F33A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4" name="그림 18">
              <a:extLst>
                <a:ext uri="{FF2B5EF4-FFF2-40B4-BE49-F238E27FC236}">
                  <a16:creationId xmlns="" xmlns:a16="http://schemas.microsoft.com/office/drawing/2014/main" id="{BF6BD671-9618-4EEA-9A63-C99E35364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7" name="그림 19">
              <a:extLst>
                <a:ext uri="{FF2B5EF4-FFF2-40B4-BE49-F238E27FC236}">
                  <a16:creationId xmlns="" xmlns:a16="http://schemas.microsoft.com/office/drawing/2014/main" id="{B8E6A994-829F-4853-8188-E52CF04B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781FE568-A6BC-4D18-9616-CBAAAB4360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0" name="그림 18">
            <a:extLst>
              <a:ext uri="{FF2B5EF4-FFF2-40B4-BE49-F238E27FC236}">
                <a16:creationId xmlns="" xmlns:a16="http://schemas.microsoft.com/office/drawing/2014/main" id="{9DEF9F2A-9F24-4DE7-8840-F0E7926C135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6" name="직사각형 1">
            <a:extLst>
              <a:ext uri="{FF2B5EF4-FFF2-40B4-BE49-F238E27FC236}">
                <a16:creationId xmlns="" xmlns:a16="http://schemas.microsoft.com/office/drawing/2014/main" id="{913C6C8C-FB9D-49FB-BA84-E6A9BF82D8D6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12">
            <a:extLst>
              <a:ext uri="{FF2B5EF4-FFF2-40B4-BE49-F238E27FC236}">
                <a16:creationId xmlns="" xmlns:a16="http://schemas.microsoft.com/office/drawing/2014/main" id="{ABA8C818-624D-4B1D-B234-3F7A2E95CF7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8" name="그림 15">
            <a:extLst>
              <a:ext uri="{FF2B5EF4-FFF2-40B4-BE49-F238E27FC236}">
                <a16:creationId xmlns="" xmlns:a16="http://schemas.microsoft.com/office/drawing/2014/main" id="{864C278D-56C7-48B0-8CD3-EB315C982A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="" xmlns:a16="http://schemas.microsoft.com/office/drawing/2014/main" id="{FB575608-056C-4C84-A2DB-C3B161A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2634" y="645084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24" name="직사각형 8">
            <a:extLst>
              <a:ext uri="{FF2B5EF4-FFF2-40B4-BE49-F238E27FC236}">
                <a16:creationId xmlns="" xmlns:a16="http://schemas.microsoft.com/office/drawing/2014/main" id="{D680CE9A-1D0D-4B4F-820E-8F35F3706742}"/>
              </a:ext>
            </a:extLst>
          </p:cNvPr>
          <p:cNvSpPr/>
          <p:nvPr/>
        </p:nvSpPr>
        <p:spPr>
          <a:xfrm>
            <a:off x="990069" y="29239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원목가구와 합성목재 가구의 차이는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799F61B-0CCF-449B-A47C-130EC9128A3D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67A474D-8CB0-4B98-A8B5-1FE3EEC9157C}"/>
              </a:ext>
            </a:extLst>
          </p:cNvPr>
          <p:cNvSpPr/>
          <p:nvPr/>
        </p:nvSpPr>
        <p:spPr>
          <a:xfrm>
            <a:off x="1315153" y="1734738"/>
            <a:ext cx="7567343" cy="3932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255C2BB-F582-4DF5-BB0E-53FCEF3F58F3}"/>
              </a:ext>
            </a:extLst>
          </p:cNvPr>
          <p:cNvSpPr txBox="1"/>
          <p:nvPr/>
        </p:nvSpPr>
        <p:spPr>
          <a:xfrm>
            <a:off x="168236" y="1736002"/>
            <a:ext cx="9897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“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원목가구와 합성목재 가구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어느 가구에 불이 잘 붙을까요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? “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751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5A9B6AF-F24C-44FB-8D30-FB66A7359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23176" y="2180505"/>
            <a:ext cx="5650349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algn="ctr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가구 제조공정 및 재료에 따라</a:t>
            </a:r>
            <a:endParaRPr lang="en-US" altLang="ko-KR" sz="1600" b="1" kern="0" dirty="0">
              <a:solidFill>
                <a:srgbClr val="000000"/>
              </a:solidFill>
              <a:latin typeface="+mn-ea"/>
            </a:endParaRPr>
          </a:p>
          <a:p>
            <a:pPr marR="2540" algn="ctr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600" b="1" kern="0" dirty="0">
                <a:solidFill>
                  <a:srgbClr val="0070C0"/>
                </a:solidFill>
                <a:latin typeface="+mn-ea"/>
              </a:rPr>
              <a:t>불에 잘 타는 성질에 차이 발생</a:t>
            </a:r>
            <a:r>
              <a:rPr lang="en-US" altLang="ko-KR" sz="1600" b="1" kern="0" dirty="0">
                <a:solidFill>
                  <a:srgbClr val="0070C0"/>
                </a:solidFill>
                <a:latin typeface="+mn-ea"/>
              </a:rPr>
              <a:t> </a:t>
            </a:r>
            <a:endParaRPr lang="ko-KR" altLang="en-US" sz="1600" b="1" kern="0" dirty="0">
              <a:solidFill>
                <a:srgbClr val="0070C0"/>
              </a:solidFill>
              <a:latin typeface="+mn-ea"/>
            </a:endParaRPr>
          </a:p>
          <a:p>
            <a:pPr marR="2540" algn="ctr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합성 가구는 한 번 말리고 압축하였기에</a:t>
            </a:r>
            <a:endParaRPr lang="en-US" altLang="ko-KR" sz="1600" b="1" kern="0" dirty="0">
              <a:solidFill>
                <a:srgbClr val="000000"/>
              </a:solidFill>
              <a:latin typeface="+mn-ea"/>
            </a:endParaRPr>
          </a:p>
          <a:p>
            <a:pPr marR="2540" algn="ctr" fontAlgn="base">
              <a:lnSpc>
                <a:spcPct val="160000"/>
              </a:lnSpc>
            </a:pPr>
            <a:r>
              <a:rPr lang="en-US" altLang="ko-KR" sz="1600" b="1" kern="0" dirty="0">
                <a:solidFill>
                  <a:srgbClr val="000000"/>
                </a:solidFill>
                <a:latin typeface="+mn-ea"/>
              </a:rPr>
              <a:t/>
            </a:r>
            <a:br>
              <a:rPr lang="en-US" altLang="ko-KR" sz="1600" b="1" kern="0" dirty="0">
                <a:solidFill>
                  <a:srgbClr val="000000"/>
                </a:solidFill>
                <a:latin typeface="+mn-ea"/>
              </a:rPr>
            </a:b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쉽게 불이 붙을 뿐만 아니라 타는 속도도 빠름 </a:t>
            </a:r>
          </a:p>
          <a:p>
            <a:pPr marR="2540" algn="ctr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가정에서 가구를 선택할 때 </a:t>
            </a:r>
            <a:r>
              <a:rPr lang="en-US" altLang="ko-KR" sz="1600" b="1" kern="0" dirty="0">
                <a:solidFill>
                  <a:srgbClr val="000000"/>
                </a:solidFill>
                <a:latin typeface="+mn-ea"/>
              </a:rPr>
              <a:t/>
            </a:r>
            <a:br>
              <a:rPr lang="en-US" altLang="ko-KR" sz="1600" b="1" kern="0" dirty="0">
                <a:solidFill>
                  <a:srgbClr val="000000"/>
                </a:solidFill>
                <a:latin typeface="+mn-ea"/>
              </a:rPr>
            </a:br>
            <a:r>
              <a:rPr lang="ko-KR" altLang="en-US" sz="1600" b="1" kern="0" dirty="0">
                <a:solidFill>
                  <a:srgbClr val="0070C0"/>
                </a:solidFill>
                <a:latin typeface="+mn-ea"/>
              </a:rPr>
              <a:t>유독 가스와 불에 타는 속도 등 피해영향도 </a:t>
            </a:r>
            <a:r>
              <a:rPr lang="ko-KR" altLang="en-US" sz="1600" b="1" kern="0" dirty="0" smtClean="0">
                <a:solidFill>
                  <a:srgbClr val="0070C0"/>
                </a:solidFill>
                <a:latin typeface="+mn-ea"/>
              </a:rPr>
              <a:t>고려 </a:t>
            </a:r>
            <a:r>
              <a:rPr lang="en-US" altLang="ko-KR" sz="1600" b="1" kern="0" dirty="0">
                <a:solidFill>
                  <a:srgbClr val="000000"/>
                </a:solidFill>
                <a:latin typeface="+mn-ea"/>
              </a:rPr>
              <a:t/>
            </a:r>
            <a:br>
              <a:rPr lang="en-US" altLang="ko-KR" sz="1600" b="1" kern="0" dirty="0">
                <a:solidFill>
                  <a:srgbClr val="000000"/>
                </a:solidFill>
                <a:latin typeface="+mn-ea"/>
              </a:rPr>
            </a:br>
            <a:endParaRPr lang="ko-KR" altLang="en-US" sz="1600" b="1" kern="0" spc="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ABFD0BA1-18AB-45A7-98EF-489CCA617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77" y="1679388"/>
            <a:ext cx="4404006" cy="4037004"/>
          </a:xfrm>
          <a:prstGeom prst="rect">
            <a:avLst/>
          </a:prstGeom>
        </p:spPr>
      </p:pic>
      <p:grpSp>
        <p:nvGrpSpPr>
          <p:cNvPr id="26" name="그룹 6">
            <a:extLst>
              <a:ext uri="{FF2B5EF4-FFF2-40B4-BE49-F238E27FC236}">
                <a16:creationId xmlns="" xmlns:a16="http://schemas.microsoft.com/office/drawing/2014/main" id="{14D8D749-D44D-4DFA-BD79-0CD2BD146B6E}"/>
              </a:ext>
            </a:extLst>
          </p:cNvPr>
          <p:cNvGrpSpPr/>
          <p:nvPr/>
        </p:nvGrpSpPr>
        <p:grpSpPr>
          <a:xfrm>
            <a:off x="1265768" y="1298769"/>
            <a:ext cx="4806573" cy="1569660"/>
            <a:chOff x="1250115" y="1963747"/>
            <a:chExt cx="4806573" cy="1569660"/>
          </a:xfrm>
        </p:grpSpPr>
        <p:sp>
          <p:nvSpPr>
            <p:cNvPr id="27" name="직사각형 7">
              <a:extLst>
                <a:ext uri="{FF2B5EF4-FFF2-40B4-BE49-F238E27FC236}">
                  <a16:creationId xmlns="" xmlns:a16="http://schemas.microsoft.com/office/drawing/2014/main" id="{95F1A384-4955-4896-93F6-A343E1CF735A}"/>
                </a:ext>
              </a:extLst>
            </p:cNvPr>
            <p:cNvSpPr/>
            <p:nvPr/>
          </p:nvSpPr>
          <p:spPr>
            <a:xfrm>
              <a:off x="3099616" y="19637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28" name="그룹 8">
              <a:extLst>
                <a:ext uri="{FF2B5EF4-FFF2-40B4-BE49-F238E27FC236}">
                  <a16:creationId xmlns="" xmlns:a16="http://schemas.microsoft.com/office/drawing/2014/main" id="{612420DA-726A-4D9E-A3FF-2D1271985A98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29" name="직선 연결선 9">
                <a:extLst>
                  <a:ext uri="{FF2B5EF4-FFF2-40B4-BE49-F238E27FC236}">
                    <a16:creationId xmlns="" xmlns:a16="http://schemas.microsoft.com/office/drawing/2014/main" id="{C05298E0-1B70-4444-8E85-D0400D915E0F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직선 연결선 10">
                <a:extLst>
                  <a:ext uri="{FF2B5EF4-FFF2-40B4-BE49-F238E27FC236}">
                    <a16:creationId xmlns="" xmlns:a16="http://schemas.microsoft.com/office/drawing/2014/main" id="{5A272C36-96A5-4711-873E-0E7386DA8D8E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31" name="그룹 11">
            <a:extLst>
              <a:ext uri="{FF2B5EF4-FFF2-40B4-BE49-F238E27FC236}">
                <a16:creationId xmlns="" xmlns:a16="http://schemas.microsoft.com/office/drawing/2014/main" id="{0CA24C15-5F34-4D93-B389-EA57801C947D}"/>
              </a:ext>
            </a:extLst>
          </p:cNvPr>
          <p:cNvGrpSpPr/>
          <p:nvPr/>
        </p:nvGrpSpPr>
        <p:grpSpPr>
          <a:xfrm>
            <a:off x="1240033" y="4460040"/>
            <a:ext cx="4806573" cy="1569660"/>
            <a:chOff x="1250115" y="4726885"/>
            <a:chExt cx="4806573" cy="1569660"/>
          </a:xfrm>
        </p:grpSpPr>
        <p:sp>
          <p:nvSpPr>
            <p:cNvPr id="32" name="직사각형 12">
              <a:extLst>
                <a:ext uri="{FF2B5EF4-FFF2-40B4-BE49-F238E27FC236}">
                  <a16:creationId xmlns="" xmlns:a16="http://schemas.microsoft.com/office/drawing/2014/main" id="{0C3E19ED-9A5A-4892-B515-1BC755DC6033}"/>
                </a:ext>
              </a:extLst>
            </p:cNvPr>
            <p:cNvSpPr/>
            <p:nvPr/>
          </p:nvSpPr>
          <p:spPr>
            <a:xfrm flipV="1">
              <a:off x="3124337" y="47268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3" name="그룹 13">
              <a:extLst>
                <a:ext uri="{FF2B5EF4-FFF2-40B4-BE49-F238E27FC236}">
                  <a16:creationId xmlns="" xmlns:a16="http://schemas.microsoft.com/office/drawing/2014/main" id="{83A5DFB4-B750-45A5-A7A3-EF46ABFCAAE6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4" name="직선 연결선 14">
                <a:extLst>
                  <a:ext uri="{FF2B5EF4-FFF2-40B4-BE49-F238E27FC236}">
                    <a16:creationId xmlns="" xmlns:a16="http://schemas.microsoft.com/office/drawing/2014/main" id="{60ED90A4-04A7-4511-9EC7-62FF97C641EA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5" name="직선 연결선 15">
                <a:extLst>
                  <a:ext uri="{FF2B5EF4-FFF2-40B4-BE49-F238E27FC236}">
                    <a16:creationId xmlns="" xmlns:a16="http://schemas.microsoft.com/office/drawing/2014/main" id="{1EE073C5-FAC1-445C-BB29-C5E76C50FEF1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9" name="그룹 6">
            <a:extLst>
              <a:ext uri="{FF2B5EF4-FFF2-40B4-BE49-F238E27FC236}">
                <a16:creationId xmlns="" xmlns:a16="http://schemas.microsoft.com/office/drawing/2014/main" id="{64010246-273D-44FF-8588-25CBFFEF8543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0" name="그림 18">
              <a:extLst>
                <a:ext uri="{FF2B5EF4-FFF2-40B4-BE49-F238E27FC236}">
                  <a16:creationId xmlns="" xmlns:a16="http://schemas.microsoft.com/office/drawing/2014/main" id="{F7937008-0354-41EA-A440-16188BF06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>
              <a:extLst>
                <a:ext uri="{FF2B5EF4-FFF2-40B4-BE49-F238E27FC236}">
                  <a16:creationId xmlns="" xmlns:a16="http://schemas.microsoft.com/office/drawing/2014/main" id="{714896EC-2F61-43E1-9FD5-376537E73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5" name="그림 17">
            <a:extLst>
              <a:ext uri="{FF2B5EF4-FFF2-40B4-BE49-F238E27FC236}">
                <a16:creationId xmlns="" xmlns:a16="http://schemas.microsoft.com/office/drawing/2014/main" id="{8F462434-367C-4A9D-AFC4-00EED3C7D0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8" name="그림 18">
            <a:extLst>
              <a:ext uri="{FF2B5EF4-FFF2-40B4-BE49-F238E27FC236}">
                <a16:creationId xmlns="" xmlns:a16="http://schemas.microsoft.com/office/drawing/2014/main" id="{7FFC1E48-3299-43B6-B4DB-DF8B169FFA6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6" name="직사각형 1">
            <a:extLst>
              <a:ext uri="{FF2B5EF4-FFF2-40B4-BE49-F238E27FC236}">
                <a16:creationId xmlns="" xmlns:a16="http://schemas.microsoft.com/office/drawing/2014/main" id="{27596C8F-6874-4107-85AD-038FBF3339E0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그림 12">
            <a:extLst>
              <a:ext uri="{FF2B5EF4-FFF2-40B4-BE49-F238E27FC236}">
                <a16:creationId xmlns="" xmlns:a16="http://schemas.microsoft.com/office/drawing/2014/main" id="{269386CA-F6E2-421E-8B1D-81FF1895B84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0" name="그림 15">
            <a:extLst>
              <a:ext uri="{FF2B5EF4-FFF2-40B4-BE49-F238E27FC236}">
                <a16:creationId xmlns="" xmlns:a16="http://schemas.microsoft.com/office/drawing/2014/main" id="{DC83A9F1-6BFC-47C5-B2EE-E72361DC1B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3" name="Slide Number Placeholder 1">
            <a:extLst>
              <a:ext uri="{FF2B5EF4-FFF2-40B4-BE49-F238E27FC236}">
                <a16:creationId xmlns="" xmlns:a16="http://schemas.microsoft.com/office/drawing/2014/main" id="{854CCF9B-98BC-4388-AB1B-17DA6076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2634" y="6450842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44" name="직사각형 8">
            <a:extLst>
              <a:ext uri="{FF2B5EF4-FFF2-40B4-BE49-F238E27FC236}">
                <a16:creationId xmlns="" xmlns:a16="http://schemas.microsoft.com/office/drawing/2014/main" id="{182972D7-76A0-4CE4-BEEC-0C335661937F}"/>
              </a:ext>
            </a:extLst>
          </p:cNvPr>
          <p:cNvSpPr/>
          <p:nvPr/>
        </p:nvSpPr>
        <p:spPr>
          <a:xfrm>
            <a:off x="990069" y="29239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원목가구와 합성목재 가구의 차이는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1F1CA3D2-C32A-4848-9EFB-DB4C607D9C49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526219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1411</TotalTime>
  <Words>438</Words>
  <Application>Microsoft Macintosh PowerPoint</Application>
  <PresentationFormat>사용자 지정</PresentationFormat>
  <Paragraphs>96</Paragraphs>
  <Slides>13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나눔스퀘어 Bold</vt:lpstr>
      <vt:lpstr>맑은 고딕</vt:lpstr>
      <vt:lpstr>Calibri</vt:lpstr>
      <vt:lpstr>Calibri Light</vt:lpstr>
      <vt:lpstr>HY견고딕</vt:lpstr>
      <vt:lpstr>Stencil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동원 강</dc:creator>
  <cp:lastModifiedBy>Microsoft Office 사용자</cp:lastModifiedBy>
  <cp:revision>141</cp:revision>
  <dcterms:created xsi:type="dcterms:W3CDTF">2019-12-24T06:56:25Z</dcterms:created>
  <dcterms:modified xsi:type="dcterms:W3CDTF">2020-04-30T23:27:02Z</dcterms:modified>
</cp:coreProperties>
</file>